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5143500" cx="9144000"/>
  <p:notesSz cx="51435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0" roundtripDataSignature="AMtx7mhS5lVkcc4OE3rXca2P++hc0brVq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Hello! We built MediDB, a multi-database clinical decision-support tool.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7" name="Google Shape;287;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MongoDB serves two distinct purposes here.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First, it stores raw JSON files from the openFDA API exactly as received — these reports are deeply nested, one patient can have anywhere from one to twenty-plus drugs and an arbitrary number of reactions. A relational schema would need redesigning every time openFDA changes their format. We store them as-is in raw json documents, immutable, with id set to the safetyreportid. We save the normalized json documents with simplified drug names, reactions, outcomes, </a:t>
            </a:r>
            <a:r>
              <a:rPr lang="en-US">
                <a:latin typeface="Arial"/>
                <a:ea typeface="Arial"/>
                <a:cs typeface="Arial"/>
                <a:sym typeface="Arial"/>
              </a:rPr>
              <a:t>and narrative text. This is what gets fed into BioLORD for embedding. We reuse the same JSON report IDs across Qdrant and MongoDB, so Qdrant matches can be looked up directly in the MongoDB JSON documents for full evidence.</a:t>
            </a:r>
            <a:endParaRPr/>
          </a:p>
        </p:txBody>
      </p:sp>
      <p:sp>
        <p:nvSpPr>
          <p:cNvPr id="288" name="Google Shape;288;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0" name="Google Shape;330;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The audit trail is the second purpose.</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 Every time we run a safety check, we call log_safety_check function. That writes a single document into MongoDB’s safety_check_audit collection with the patient’s ID and name from PostgreSQL, the proposed drug, their current medications, the risk level and score, and—crucially—the exact JSON report IDs that Qdrant returned. That means every warning in our app can be traced all the way back to specific real‑world FDA reports. Each run document stores a different combination of inputs and outputs — a fixed relational schema would require nullable columns for every possible combination. So, a document per run is the natural fit.</a:t>
            </a:r>
            <a:endParaRPr>
              <a:latin typeface="Arial"/>
              <a:ea typeface="Arial"/>
              <a:cs typeface="Arial"/>
              <a:sym typeface="Arial"/>
            </a:endParaRPr>
          </a:p>
          <a:p>
            <a:pPr indent="0" lvl="0" marL="0" rtl="0" algn="l">
              <a:spcBef>
                <a:spcPts val="0"/>
              </a:spcBef>
              <a:spcAft>
                <a:spcPts val="0"/>
              </a:spcAft>
              <a:buNone/>
            </a:pPr>
            <a:r>
              <a:t/>
            </a:r>
            <a:endParaRPr/>
          </a:p>
        </p:txBody>
      </p:sp>
      <p:sp>
        <p:nvSpPr>
          <p:cNvPr id="331" name="Google Shape;331;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0" name="Google Shape;36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So We've covered all four databases individually till now. Now we can look at what they produce together</a:t>
            </a:r>
            <a:endParaRPr/>
          </a:p>
        </p:txBody>
      </p:sp>
      <p:sp>
        <p:nvSpPr>
          <p:cNvPr id="361" name="Google Shape;361;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8" name="Shape 368"/>
        <p:cNvGrpSpPr/>
        <p:nvPr/>
      </p:nvGrpSpPr>
      <p:grpSpPr>
        <a:xfrm>
          <a:off x="0" y="0"/>
          <a:ext cx="0" cy="0"/>
          <a:chOff x="0" y="0"/>
          <a:chExt cx="0" cy="0"/>
        </a:xfrm>
      </p:grpSpPr>
      <p:sp>
        <p:nvSpPr>
          <p:cNvPr id="369" name="Google Shape;36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0" name="Google Shape;37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Step one: PostgreSQL pulls the active medication list and full patient profile.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Step two: Neo4j checks every drug pairwise interaction and scores the polypharmacy cluster</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Step three: Qdrant finds most similar patient profiles </a:t>
            </a:r>
            <a:r>
              <a:rPr lang="en-US">
                <a:latin typeface="Arial"/>
                <a:ea typeface="Arial"/>
                <a:cs typeface="Arial"/>
                <a:sym typeface="Arial"/>
              </a:rPr>
              <a:t>and their</a:t>
            </a:r>
            <a:r>
              <a:rPr lang="en-US">
                <a:latin typeface="Arial"/>
                <a:ea typeface="Arial"/>
                <a:cs typeface="Arial"/>
                <a:sym typeface="Arial"/>
              </a:rPr>
              <a:t> top reactions and ranks safer alternatives by BioLORD cosine similarity(which is our embedding model)</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Step four: MongoDB fetches the raw evidence for each matched report and logs the entire run.</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Together we get a single unified safety report from one patient ID and one proposed drug.</a:t>
            </a:r>
            <a:endParaRPr>
              <a:latin typeface="Arial"/>
              <a:ea typeface="Arial"/>
              <a:cs typeface="Arial"/>
              <a:sym typeface="Arial"/>
            </a:endParaRPr>
          </a:p>
        </p:txBody>
      </p:sp>
      <p:sp>
        <p:nvSpPr>
          <p:cNvPr id="371" name="Google Shape;37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5" name="Google Shape;415;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Now, we will go to the demo.</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spcBef>
                <a:spcPts val="0"/>
              </a:spcBef>
              <a:spcAft>
                <a:spcPts val="0"/>
              </a:spcAft>
              <a:buNone/>
            </a:pPr>
            <a:r>
              <a:t/>
            </a:r>
            <a:endParaRPr/>
          </a:p>
        </p:txBody>
      </p:sp>
      <p:sp>
        <p:nvSpPr>
          <p:cNvPr id="416" name="Google Shape;416;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3" name="Shape 463"/>
        <p:cNvGrpSpPr/>
        <p:nvPr/>
      </p:nvGrpSpPr>
      <p:grpSpPr>
        <a:xfrm>
          <a:off x="0" y="0"/>
          <a:ext cx="0" cy="0"/>
          <a:chOff x="0" y="0"/>
          <a:chExt cx="0" cy="0"/>
        </a:xfrm>
      </p:grpSpPr>
      <p:sp>
        <p:nvSpPr>
          <p:cNvPr id="464" name="Google Shape;464;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5" name="Google Shape;465;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6" name="Google Shape;466;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 name="Shape 21"/>
        <p:cNvGrpSpPr/>
        <p:nvPr/>
      </p:nvGrpSpPr>
      <p:grpSpPr>
        <a:xfrm>
          <a:off x="0" y="0"/>
          <a:ext cx="0" cy="0"/>
          <a:chOff x="0" y="0"/>
          <a:chExt cx="0" cy="0"/>
        </a:xfrm>
      </p:grpSpPr>
      <p:sp>
        <p:nvSpPr>
          <p:cNvPr id="22" name="Google Shape;2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 name="Google Shape;2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So the problem we're solving is— while prescribing a new medicine, </a:t>
            </a:r>
            <a:r>
              <a:rPr lang="en-US" sz="1100">
                <a:latin typeface="Arial"/>
                <a:ea typeface="Arial"/>
                <a:cs typeface="Arial"/>
                <a:sym typeface="Arial"/>
              </a:rPr>
              <a:t>dangerous drug combinations get missed at the point of care every single day.</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Current tools handle pieces of the problem. They'll flag a direct interaction, or surface a reported adverse event, but they don't connect those signals to a specific patient's full drug profile in one place, in real time.</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We seek to close that gap. We use four databases, each purpose-built for a different piece of the problem.Together, they feed into one unified safety report, generated at the exact moment a prescription decision is being made.</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t/>
            </a:r>
            <a:endParaRPr sz="1100">
              <a:latin typeface="Arial"/>
              <a:ea typeface="Arial"/>
              <a:cs typeface="Arial"/>
              <a:sym typeface="Arial"/>
            </a:endParaRPr>
          </a:p>
        </p:txBody>
      </p:sp>
      <p:sp>
        <p:nvSpPr>
          <p:cNvPr id="24" name="Google Shape;24;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 name="Google Shape;39;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So Here is our proposed solution overview</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PostgreSQL holds the structured patient data </a:t>
            </a:r>
            <a:r>
              <a:rPr lang="en-US">
                <a:latin typeface="Arial"/>
                <a:ea typeface="Arial"/>
                <a:cs typeface="Arial"/>
                <a:sym typeface="Arial"/>
              </a:rPr>
              <a:t>— it stores who the patient is,  what medications they're currently on , what medical conditions they have and </a:t>
            </a:r>
            <a:r>
              <a:rPr lang="en-US" sz="1100">
                <a:latin typeface="Arial"/>
                <a:ea typeface="Arial"/>
                <a:cs typeface="Arial"/>
                <a:sym typeface="Arial"/>
              </a:rPr>
              <a:t>and what drug is proposed for them.</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Neo4j holds the drug knowledge graph. It shows the interactions between drugs and their side effects as edges between drug nodes.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Qdrant holds vector embeddings of real-world FDA adverse </a:t>
            </a:r>
            <a:r>
              <a:rPr lang="en-US">
                <a:latin typeface="Arial"/>
                <a:ea typeface="Arial"/>
                <a:cs typeface="Arial"/>
                <a:sym typeface="Arial"/>
              </a:rPr>
              <a:t>event reports like</a:t>
            </a:r>
            <a:r>
              <a:rPr lang="en-US">
                <a:latin typeface="Arial"/>
                <a:ea typeface="Arial"/>
                <a:cs typeface="Arial"/>
                <a:sym typeface="Arial"/>
              </a:rPr>
              <a:t> hospitalizations, deaths, or life threatening events, using semantic patient similarity search.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Lastly, MongoDB stores the raw evidence and logs every safety check run for full auditability. </a:t>
            </a:r>
            <a:endParaRPr/>
          </a:p>
          <a:p>
            <a:pPr indent="0" lvl="0" marL="0" rtl="0" algn="l">
              <a:spcBef>
                <a:spcPts val="0"/>
              </a:spcBef>
              <a:spcAft>
                <a:spcPts val="0"/>
              </a:spcAft>
              <a:buNone/>
            </a:pPr>
            <a:r>
              <a:t/>
            </a:r>
            <a:endParaRPr/>
          </a:p>
          <a:p>
            <a:pPr indent="0" lvl="0" marL="0" rtl="0" algn="l">
              <a:spcBef>
                <a:spcPts val="0"/>
              </a:spcBef>
              <a:spcAft>
                <a:spcPts val="0"/>
              </a:spcAft>
              <a:buClr>
                <a:srgbClr val="000000"/>
              </a:buClr>
              <a:buFont typeface="Arial"/>
              <a:buNone/>
            </a:pPr>
            <a:r>
              <a:t/>
            </a:r>
            <a:endParaRPr/>
          </a:p>
        </p:txBody>
      </p:sp>
      <p:sp>
        <p:nvSpPr>
          <p:cNvPr id="40" name="Google Shape;40;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 name="Google Shape;72;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For the first database, we have PostgreSQL.</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So why postgress?</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It is the right choice here for three reasons.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First, patient data is rigidly structured. For example, the patients, encounters, medications, and conditions tables have strict foreign key relationships that SQL enforces automatically. A partial write, like a medication inserted without a matching doctor’s prescription, should not be added. So, ACID properties in SQL prevents this.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Second, the queries we need are complex multi-table joins. For example, active medications joined to medical conditions joined to recent observations — and PostgreSQL handles those natively and efficiently.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Third, we use window functions to compute rolling averages of lab vitals directly in SQL, without pulling data into application code. For example, Heart rate, BMI, triglycerides, respiratory rate are all trend analysis are handled by SQL.</a:t>
            </a:r>
            <a:endParaRPr>
              <a:latin typeface="Arial"/>
              <a:ea typeface="Arial"/>
              <a:cs typeface="Arial"/>
              <a:sym typeface="Arial"/>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73" name="Google Shape;73;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0" name="Google Shape;12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And here’s what we built.</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We used Synthea as a data source for sql, it is real </a:t>
            </a:r>
            <a:r>
              <a:rPr lang="en-US">
                <a:latin typeface="Arial"/>
                <a:ea typeface="Arial"/>
                <a:cs typeface="Arial"/>
                <a:sym typeface="Arial"/>
              </a:rPr>
              <a:t>world</a:t>
            </a:r>
            <a:r>
              <a:rPr lang="en-US">
                <a:latin typeface="Arial"/>
                <a:ea typeface="Arial"/>
                <a:cs typeface="Arial"/>
                <a:sym typeface="Arial"/>
              </a:rPr>
              <a:t> patient data which is anonymized for privacy reasons. We loaded these synthea CSV files into our schema. Patients table sits at the center —  clinical event tables like medications, allergies, procedures, have a foreign key to patients table.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The most important</a:t>
            </a:r>
            <a:r>
              <a:rPr lang="en-US">
                <a:latin typeface="Arial"/>
                <a:ea typeface="Arial"/>
                <a:cs typeface="Arial"/>
                <a:sym typeface="Arial"/>
              </a:rPr>
              <a:t> query </a:t>
            </a:r>
            <a:r>
              <a:rPr lang="en-US">
                <a:latin typeface="Arial"/>
                <a:ea typeface="Arial"/>
                <a:cs typeface="Arial"/>
                <a:sym typeface="Arial"/>
              </a:rPr>
              <a:t>in sql  is</a:t>
            </a:r>
            <a:r>
              <a:rPr lang="en-US">
                <a:latin typeface="Arial"/>
                <a:ea typeface="Arial"/>
                <a:cs typeface="Arial"/>
                <a:sym typeface="Arial"/>
              </a:rPr>
              <a:t> to get active medications— this query filters out </a:t>
            </a:r>
            <a:r>
              <a:rPr lang="en-US">
                <a:latin typeface="Arial"/>
                <a:ea typeface="Arial"/>
                <a:cs typeface="Arial"/>
                <a:sym typeface="Arial"/>
              </a:rPr>
              <a:t>medication based on the stopping date,</a:t>
            </a:r>
            <a:r>
              <a:rPr lang="en-US">
                <a:latin typeface="Arial"/>
                <a:ea typeface="Arial"/>
                <a:cs typeface="Arial"/>
                <a:sym typeface="Arial"/>
              </a:rPr>
              <a:t> so only prescriptions with active </a:t>
            </a:r>
            <a:r>
              <a:rPr lang="en-US">
                <a:latin typeface="Arial"/>
                <a:ea typeface="Arial"/>
                <a:cs typeface="Arial"/>
                <a:sym typeface="Arial"/>
              </a:rPr>
              <a:t>medications</a:t>
            </a:r>
            <a:r>
              <a:rPr lang="en-US">
                <a:latin typeface="Arial"/>
                <a:ea typeface="Arial"/>
                <a:cs typeface="Arial"/>
                <a:sym typeface="Arial"/>
              </a:rPr>
              <a:t> come back. That's the basis for getting active drugs that every other database depends on. Another important query which SQL handles is get full patient clinical summary like active medications, conditions, allergies, and recent observations — into one dictionary that gets passed downstream to Neo4j and Qdrant.</a:t>
            </a:r>
            <a:endParaRPr>
              <a:latin typeface="Arial"/>
              <a:ea typeface="Arial"/>
              <a:cs typeface="Arial"/>
              <a:sym typeface="Arial"/>
            </a:endParaRPr>
          </a:p>
          <a:p>
            <a:pPr indent="0" lvl="0" marL="0" rtl="0" algn="l">
              <a:spcBef>
                <a:spcPts val="0"/>
              </a:spcBef>
              <a:spcAft>
                <a:spcPts val="0"/>
              </a:spcAft>
              <a:buNone/>
            </a:pPr>
            <a:r>
              <a:t/>
            </a:r>
            <a:endParaRPr/>
          </a:p>
        </p:txBody>
      </p:sp>
      <p:sp>
        <p:nvSpPr>
          <p:cNvPr id="121" name="Google Shape;12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7" name="Google Shape;157;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graph has linear time traversals </a:t>
            </a:r>
            <a:br>
              <a:rPr lang="en-US">
                <a:latin typeface="Arial"/>
                <a:ea typeface="Arial"/>
                <a:cs typeface="Arial"/>
                <a:sym typeface="Arial"/>
              </a:rPr>
            </a:br>
            <a:r>
              <a:rPr lang="en-US">
                <a:latin typeface="Arial"/>
                <a:ea typeface="Arial"/>
                <a:cs typeface="Arial"/>
                <a:sym typeface="Arial"/>
              </a:rPr>
              <a:t>whereas sql query grow sequentially</a:t>
            </a:r>
            <a:br>
              <a:rPr lang="en-US">
                <a:latin typeface="Arial"/>
                <a:ea typeface="Arial"/>
                <a:cs typeface="Arial"/>
                <a:sym typeface="Arial"/>
              </a:rPr>
            </a:br>
            <a:br>
              <a:rPr lang="en-US">
                <a:latin typeface="Arial"/>
                <a:ea typeface="Arial"/>
                <a:cs typeface="Arial"/>
                <a:sym typeface="Arial"/>
              </a:rPr>
            </a:br>
            <a:r>
              <a:rPr lang="en-US">
                <a:latin typeface="Arial"/>
                <a:ea typeface="Arial"/>
                <a:cs typeface="Arial"/>
                <a:sym typeface="Arial"/>
              </a:rPr>
              <a:t>Now, for Neo4j, we have the following:</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The SQL approach to drug interaction checking is a SELECT with IN clauses on both drug_a and drug_b, but that has time complexity of O(n squared). Every time you add a medication to the patient's list, the query complexity explodes. And at depth two — finding drugs that interact with other drugs that in turn interact with the proposed drug — you will end up using </a:t>
            </a:r>
            <a:r>
              <a:rPr lang="en-US">
                <a:latin typeface="Arial"/>
                <a:ea typeface="Arial"/>
                <a:cs typeface="Arial"/>
                <a:sym typeface="Arial"/>
              </a:rPr>
              <a:t>a deeply nested SQL self-join otherwise.</a:t>
            </a:r>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With Neo4j, drugs are nodes and interactions are edges, so traversing INTERACTS_WITH from a proposed drug only touches its local neighborhood rather than scanning the whole table, and scales with that drug’s degree and the number of hops, not linearly with total graph size.</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We loaded DrugBank interaction data, which had </a:t>
            </a:r>
            <a:r>
              <a:rPr lang="en-US">
                <a:latin typeface="Arial"/>
                <a:ea typeface="Arial"/>
                <a:cs typeface="Arial"/>
                <a:sym typeface="Arial"/>
              </a:rPr>
              <a:t>Drug nodes, INTERACTS_WITH edges with severity,</a:t>
            </a:r>
            <a:r>
              <a:rPr lang="en-US">
                <a:latin typeface="Arial"/>
                <a:ea typeface="Arial"/>
                <a:cs typeface="Arial"/>
                <a:sym typeface="Arial"/>
              </a:rPr>
              <a:t> and SIDER side-effect data, </a:t>
            </a:r>
            <a:r>
              <a:rPr lang="en-US">
                <a:latin typeface="Arial"/>
                <a:ea typeface="Arial"/>
                <a:cs typeface="Arial"/>
                <a:sym typeface="Arial"/>
              </a:rPr>
              <a:t>which</a:t>
            </a:r>
            <a:r>
              <a:rPr lang="en-US">
                <a:latin typeface="Arial"/>
                <a:ea typeface="Arial"/>
                <a:cs typeface="Arial"/>
                <a:sym typeface="Arial"/>
              </a:rPr>
              <a:t> had SideEffect nodes and HAS_SIDE_EFFECT edges. </a:t>
            </a:r>
            <a:r>
              <a:rPr lang="en-US">
                <a:latin typeface="Arial"/>
                <a:ea typeface="Arial"/>
                <a:cs typeface="Arial"/>
                <a:sym typeface="Arial"/>
              </a:rPr>
              <a:t>check_interactions() function combine these two datasets into a single Cypher query, it effectively answers which current and existing drug relationships exist, and with what severity/description.</a:t>
            </a:r>
            <a:br>
              <a:rPr lang="en-US">
                <a:latin typeface="Arial"/>
                <a:ea typeface="Arial"/>
                <a:cs typeface="Arial"/>
                <a:sym typeface="Arial"/>
              </a:rPr>
            </a:br>
            <a:endParaRPr/>
          </a:p>
        </p:txBody>
      </p:sp>
      <p:sp>
        <p:nvSpPr>
          <p:cNvPr id="158" name="Google Shape;158;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3" name="Google Shape;183;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br>
              <a:rPr lang="en-US">
                <a:latin typeface="Arial"/>
                <a:ea typeface="Arial"/>
                <a:cs typeface="Arial"/>
                <a:sym typeface="Arial"/>
              </a:rPr>
            </a:br>
            <a:br>
              <a:rPr lang="en-US">
                <a:latin typeface="Arial"/>
                <a:ea typeface="Arial"/>
                <a:cs typeface="Arial"/>
                <a:sym typeface="Arial"/>
              </a:rPr>
            </a:br>
            <a:r>
              <a:rPr lang="en-US">
                <a:latin typeface="Arial"/>
                <a:ea typeface="Arial"/>
                <a:cs typeface="Arial"/>
                <a:sym typeface="Arial"/>
              </a:rPr>
              <a:t>This is what we built for Neo4j,  genuinely powerful for polypharmacy. A patient is on Aspirin, Ibuprofen, Lisinopril, and Metformin. We propose adding Warfarin. In a single Cypher traversal, Neo4j finds that Warfarin has a MAJOR interaction with Aspirin and a MAJOR interaction with Ibuprofen simultaneously — making Warfarin a bridge drug that connects two separate risk nodes into one dangerous cluster. The polypharmacy cluster algorithm counts MAJOR and MODERATE edges in the subgraph and flags any proposed drug that bridges multiple high-risk nodes. Three-node cluster, two MAJOR edges, cluster risk score HIGH. This is a graph-native problem — there is no SQL equivalent that scales.</a:t>
            </a:r>
            <a:endParaRPr>
              <a:latin typeface="Arial"/>
              <a:ea typeface="Arial"/>
              <a:cs typeface="Arial"/>
              <a:sym typeface="Arial"/>
            </a:endParaRPr>
          </a:p>
          <a:p>
            <a:pPr indent="0" lvl="0" marL="0" rtl="0" algn="l">
              <a:spcBef>
                <a:spcPts val="0"/>
              </a:spcBef>
              <a:spcAft>
                <a:spcPts val="0"/>
              </a:spcAft>
              <a:buNone/>
            </a:pPr>
            <a:r>
              <a:t/>
            </a:r>
            <a:endParaRPr/>
          </a:p>
        </p:txBody>
      </p:sp>
      <p:sp>
        <p:nvSpPr>
          <p:cNvPr id="184" name="Google Shape;184;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7" name="Google Shape;217;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So, Qdrant answers a different question entirely — what actually happened to real patients who took this drug? We use openFDA </a:t>
            </a:r>
            <a:r>
              <a:rPr lang="en-US">
                <a:latin typeface="Arial"/>
                <a:ea typeface="Arial"/>
                <a:cs typeface="Arial"/>
                <a:sym typeface="Arial"/>
              </a:rPr>
              <a:t>FAERS</a:t>
            </a:r>
            <a:r>
              <a:rPr lang="en-US">
                <a:latin typeface="Arial"/>
                <a:ea typeface="Arial"/>
                <a:cs typeface="Arial"/>
                <a:sym typeface="Arial"/>
              </a:rPr>
              <a:t>, the FDA's adverse event reporting system.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The problem with SQL is its similarity matching. </a:t>
            </a:r>
            <a:r>
              <a:rPr lang="en-US">
                <a:latin typeface="Arial"/>
                <a:ea typeface="Arial"/>
                <a:cs typeface="Arial"/>
                <a:sym typeface="Arial"/>
              </a:rPr>
              <a:t>For example, when we search for ibuprofen, which is a common painkiller, it does not match with pain relief, cramps, or same reactions with a different terminology, but we can do that with Vectordb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Patients with similar profiles and similar drug reactions end up close together in the vector space. Qdrant has it’s own index which allows us to search through millions of reports in under a second. A SQL LIKE scan over the same data, on the other hand, would not be viable.</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We use BioLORD-2023 which is a biomedical sentence-transformer that encodes clinical text into 768-dimensional vectors.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For recommending safer alternatives, we use BioLORD cosine similarity to rank replacements.  For example, the safer alternatives recommended for ibuprofen are Aceclofenac and Diclofenac which are other common painkillers. Any score below 0.40 is filtered out since it would be too dissimilar to be a real therapeutic alternatives.</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spcBef>
                <a:spcPts val="0"/>
              </a:spcBef>
              <a:spcAft>
                <a:spcPts val="0"/>
              </a:spcAft>
              <a:buNone/>
            </a:pPr>
            <a:r>
              <a:t/>
            </a:r>
            <a:endParaRPr/>
          </a:p>
        </p:txBody>
      </p:sp>
      <p:sp>
        <p:nvSpPr>
          <p:cNvPr id="218" name="Google Shape;218;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3" name="Google Shape;253;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For Qdrant, this is what we did:</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a:latin typeface="Arial"/>
                <a:ea typeface="Arial"/>
                <a:cs typeface="Arial"/>
                <a:sym typeface="Arial"/>
              </a:rPr>
              <a:t>We got full patient clinical profile from PostgreSQL. We serialized that to text, </a:t>
            </a:r>
            <a:r>
              <a:rPr lang="en-US">
                <a:latin typeface="Arial"/>
                <a:ea typeface="Arial"/>
                <a:cs typeface="Arial"/>
                <a:sym typeface="Arial"/>
              </a:rPr>
              <a:t>embedded</a:t>
            </a:r>
            <a:r>
              <a:rPr lang="en-US">
                <a:latin typeface="Arial"/>
                <a:ea typeface="Arial"/>
                <a:cs typeface="Arial"/>
                <a:sym typeface="Arial"/>
              </a:rPr>
              <a:t> it with BioLORD , and extracted similar adverse events which combined semantic vector similarity with cosine distance to match patients with similar medical history. We ask Qdrant for the top‑K most similar cases, and then we aggregate those results to get a picture of how real patients outcomes were when they took this drug.</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a:latin typeface="Arial"/>
              <a:ea typeface="Arial"/>
              <a:cs typeface="Arial"/>
              <a:sym typeface="Arial"/>
            </a:endParaRPr>
          </a:p>
          <a:p>
            <a:pPr indent="0" lvl="0" marL="0" rtl="0" algn="l">
              <a:spcBef>
                <a:spcPts val="0"/>
              </a:spcBef>
              <a:spcAft>
                <a:spcPts val="0"/>
              </a:spcAft>
              <a:buNone/>
            </a:pPr>
            <a:r>
              <a:t/>
            </a:r>
            <a:endParaRPr/>
          </a:p>
        </p:txBody>
      </p:sp>
      <p:sp>
        <p:nvSpPr>
          <p:cNvPr id="254" name="Google Shape;254;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428"/>
        </a:solidFill>
      </p:bgPr>
    </p:bg>
    <p:spTree>
      <p:nvGrpSpPr>
        <p:cNvPr id="15" name="Shape 15"/>
        <p:cNvGrpSpPr/>
        <p:nvPr/>
      </p:nvGrpSpPr>
      <p:grpSpPr>
        <a:xfrm>
          <a:off x="0" y="0"/>
          <a:ext cx="0" cy="0"/>
          <a:chOff x="0" y="0"/>
          <a:chExt cx="0" cy="0"/>
        </a:xfrm>
      </p:grpSpPr>
      <p:sp>
        <p:nvSpPr>
          <p:cNvPr id="16" name="Google Shape;16;p1"/>
          <p:cNvSpPr/>
          <p:nvPr/>
        </p:nvSpPr>
        <p:spPr>
          <a:xfrm>
            <a:off x="0" y="0"/>
            <a:ext cx="9144000" cy="640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1"/>
          <p:cNvSpPr/>
          <p:nvPr/>
        </p:nvSpPr>
        <p:spPr>
          <a:xfrm>
            <a:off x="548640" y="960120"/>
            <a:ext cx="8046720" cy="7772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4400"/>
              <a:buFont typeface="Calibri"/>
              <a:buNone/>
            </a:pPr>
            <a:r>
              <a:rPr b="1" lang="en-US" sz="4400">
                <a:solidFill>
                  <a:srgbClr val="FFFFFF"/>
                </a:solidFill>
                <a:latin typeface="Calibri"/>
                <a:ea typeface="Calibri"/>
                <a:cs typeface="Calibri"/>
                <a:sym typeface="Calibri"/>
              </a:rPr>
              <a:t>MediDB</a:t>
            </a:r>
            <a:endParaRPr b="0" i="0" sz="4400" u="none" cap="none" strike="noStrike">
              <a:solidFill>
                <a:schemeClr val="dk1"/>
              </a:solidFill>
              <a:latin typeface="Calibri"/>
              <a:ea typeface="Calibri"/>
              <a:cs typeface="Calibri"/>
              <a:sym typeface="Calibri"/>
            </a:endParaRPr>
          </a:p>
        </p:txBody>
      </p:sp>
      <p:sp>
        <p:nvSpPr>
          <p:cNvPr id="18" name="Google Shape;18;p1"/>
          <p:cNvSpPr/>
          <p:nvPr/>
        </p:nvSpPr>
        <p:spPr>
          <a:xfrm>
            <a:off x="548640" y="1691640"/>
            <a:ext cx="80467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BD5E1"/>
              </a:buClr>
              <a:buSzPts val="3600"/>
              <a:buFont typeface="Calibri"/>
              <a:buNone/>
            </a:pPr>
            <a:r>
              <a:rPr lang="en-US" sz="3600">
                <a:solidFill>
                  <a:srgbClr val="CBD5E1"/>
                </a:solidFill>
                <a:latin typeface="Calibri"/>
                <a:ea typeface="Calibri"/>
                <a:cs typeface="Calibri"/>
                <a:sym typeface="Calibri"/>
              </a:rPr>
              <a:t>A Drug Safety &amp; Recommendation System</a:t>
            </a:r>
            <a:endParaRPr b="0" i="0" sz="3600" u="none" cap="none" strike="noStrike">
              <a:solidFill>
                <a:schemeClr val="dk1"/>
              </a:solidFill>
              <a:latin typeface="Calibri"/>
              <a:ea typeface="Calibri"/>
              <a:cs typeface="Calibri"/>
              <a:sym typeface="Calibri"/>
            </a:endParaRPr>
          </a:p>
        </p:txBody>
      </p:sp>
      <p:cxnSp>
        <p:nvCxnSpPr>
          <p:cNvPr id="19" name="Google Shape;19;p1"/>
          <p:cNvCxnSpPr/>
          <p:nvPr/>
        </p:nvCxnSpPr>
        <p:spPr>
          <a:xfrm>
            <a:off x="548640" y="2487168"/>
            <a:ext cx="2926080" cy="0"/>
          </a:xfrm>
          <a:prstGeom prst="straightConnector1">
            <a:avLst/>
          </a:prstGeom>
          <a:noFill/>
          <a:ln cap="flat" cmpd="sng" w="19050">
            <a:solidFill>
              <a:srgbClr val="1A7F6E"/>
            </a:solidFill>
            <a:prstDash val="solid"/>
            <a:round/>
            <a:headEnd len="sm" w="sm" type="none"/>
            <a:tailEnd len="sm" w="sm" type="none"/>
          </a:ln>
        </p:spPr>
      </p:cxnSp>
      <p:sp>
        <p:nvSpPr>
          <p:cNvPr id="20" name="Google Shape;20;p1"/>
          <p:cNvSpPr/>
          <p:nvPr/>
        </p:nvSpPr>
        <p:spPr>
          <a:xfrm>
            <a:off x="548640" y="2670048"/>
            <a:ext cx="804672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4A3B8"/>
              </a:buClr>
              <a:buSzPts val="1400"/>
              <a:buFont typeface="Calibri"/>
              <a:buNone/>
            </a:pPr>
            <a:r>
              <a:rPr b="1" i="1" lang="en-US">
                <a:solidFill>
                  <a:srgbClr val="94A3B8"/>
                </a:solidFill>
                <a:latin typeface="Calibri"/>
                <a:ea typeface="Calibri"/>
                <a:cs typeface="Calibri"/>
                <a:sym typeface="Calibri"/>
              </a:rPr>
              <a:t>Sanjana Garimella  ·  Priyanka Nidadavolu  ·  A.J. Olivares  ·  Emily Chen</a:t>
            </a:r>
            <a:endParaRPr b="1" i="0" sz="14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289" name="Shape 289"/>
        <p:cNvGrpSpPr/>
        <p:nvPr/>
      </p:nvGrpSpPr>
      <p:grpSpPr>
        <a:xfrm>
          <a:off x="0" y="0"/>
          <a:ext cx="0" cy="0"/>
          <a:chOff x="0" y="0"/>
          <a:chExt cx="0" cy="0"/>
        </a:xfrm>
      </p:grpSpPr>
      <p:sp>
        <p:nvSpPr>
          <p:cNvPr id="290" name="Google Shape;290;p10"/>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0"/>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MongoDB — Why Document Store?</a:t>
            </a:r>
            <a:endParaRPr b="0" i="0" sz="2200" u="none" cap="none" strike="noStrike">
              <a:solidFill>
                <a:schemeClr val="dk1"/>
              </a:solidFill>
              <a:latin typeface="Calibri"/>
              <a:ea typeface="Calibri"/>
              <a:cs typeface="Calibri"/>
              <a:sym typeface="Calibri"/>
            </a:endParaRPr>
          </a:p>
        </p:txBody>
      </p:sp>
      <p:sp>
        <p:nvSpPr>
          <p:cNvPr id="292" name="Google Shape;292;p10"/>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10</a:t>
            </a:r>
            <a:endParaRPr b="0" i="0" sz="900" u="none" cap="none" strike="noStrike">
              <a:solidFill>
                <a:schemeClr val="dk1"/>
              </a:solidFill>
              <a:latin typeface="Calibri"/>
              <a:ea typeface="Calibri"/>
              <a:cs typeface="Calibri"/>
              <a:sym typeface="Calibri"/>
            </a:endParaRPr>
          </a:p>
        </p:txBody>
      </p:sp>
      <p:cxnSp>
        <p:nvCxnSpPr>
          <p:cNvPr id="293" name="Google Shape;293;p10"/>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294" name="Google Shape;294;p10"/>
          <p:cNvSpPr/>
          <p:nvPr/>
        </p:nvSpPr>
        <p:spPr>
          <a:xfrm>
            <a:off x="502925" y="1170423"/>
            <a:ext cx="4069200" cy="9234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10"/>
          <p:cNvSpPr/>
          <p:nvPr/>
        </p:nvSpPr>
        <p:spPr>
          <a:xfrm>
            <a:off x="502925" y="1170423"/>
            <a:ext cx="54900" cy="9234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10"/>
          <p:cNvSpPr/>
          <p:nvPr/>
        </p:nvSpPr>
        <p:spPr>
          <a:xfrm>
            <a:off x="685805" y="1260526"/>
            <a:ext cx="3749100" cy="270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FAERS JSON is variable by design</a:t>
            </a:r>
            <a:endParaRPr b="0" i="0" sz="1200" u="none" cap="none" strike="noStrike">
              <a:solidFill>
                <a:schemeClr val="dk1"/>
              </a:solidFill>
              <a:latin typeface="Calibri"/>
              <a:ea typeface="Calibri"/>
              <a:cs typeface="Calibri"/>
              <a:sym typeface="Calibri"/>
            </a:endParaRPr>
          </a:p>
        </p:txBody>
      </p:sp>
      <p:sp>
        <p:nvSpPr>
          <p:cNvPr id="297" name="Google Shape;297;p10"/>
          <p:cNvSpPr/>
          <p:nvPr/>
        </p:nvSpPr>
        <p:spPr>
          <a:xfrm>
            <a:off x="685805" y="1575884"/>
            <a:ext cx="3749100" cy="4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Each adverse event report has different numbers of drugs, reactions, and outcomes. A relational schema would require nullable columns for hundreds of possible fields.</a:t>
            </a:r>
            <a:endParaRPr b="0" i="0" sz="1050" u="none" cap="none" strike="noStrike">
              <a:solidFill>
                <a:schemeClr val="dk1"/>
              </a:solidFill>
              <a:latin typeface="Calibri"/>
              <a:ea typeface="Calibri"/>
              <a:cs typeface="Calibri"/>
              <a:sym typeface="Calibri"/>
            </a:endParaRPr>
          </a:p>
        </p:txBody>
      </p:sp>
      <p:sp>
        <p:nvSpPr>
          <p:cNvPr id="298" name="Google Shape;298;p10"/>
          <p:cNvSpPr/>
          <p:nvPr/>
        </p:nvSpPr>
        <p:spPr>
          <a:xfrm>
            <a:off x="502925" y="2413300"/>
            <a:ext cx="4069200" cy="10185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10"/>
          <p:cNvSpPr/>
          <p:nvPr/>
        </p:nvSpPr>
        <p:spPr>
          <a:xfrm>
            <a:off x="502925" y="2413300"/>
            <a:ext cx="54900" cy="10185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10"/>
          <p:cNvSpPr/>
          <p:nvPr/>
        </p:nvSpPr>
        <p:spPr>
          <a:xfrm>
            <a:off x="685805" y="2512692"/>
            <a:ext cx="3749100" cy="298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Raw evidence must stay raw</a:t>
            </a:r>
            <a:endParaRPr b="0" i="0" sz="1200" u="none" cap="none" strike="noStrike">
              <a:solidFill>
                <a:schemeClr val="dk1"/>
              </a:solidFill>
              <a:latin typeface="Calibri"/>
              <a:ea typeface="Calibri"/>
              <a:cs typeface="Calibri"/>
              <a:sym typeface="Calibri"/>
            </a:endParaRPr>
          </a:p>
        </p:txBody>
      </p:sp>
      <p:sp>
        <p:nvSpPr>
          <p:cNvPr id="301" name="Google Shape;301;p10"/>
          <p:cNvSpPr/>
          <p:nvPr/>
        </p:nvSpPr>
        <p:spPr>
          <a:xfrm>
            <a:off x="685805" y="2860566"/>
            <a:ext cx="3749100" cy="472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For auditability, we need the original API response verbatim — not normalized into tables where information can be silently lost. MongoDB stores the full JSON blob.</a:t>
            </a:r>
            <a:endParaRPr b="0" i="0" sz="1050" u="none" cap="none" strike="noStrike">
              <a:solidFill>
                <a:schemeClr val="dk1"/>
              </a:solidFill>
              <a:latin typeface="Calibri"/>
              <a:ea typeface="Calibri"/>
              <a:cs typeface="Calibri"/>
              <a:sym typeface="Calibri"/>
            </a:endParaRPr>
          </a:p>
        </p:txBody>
      </p:sp>
      <p:sp>
        <p:nvSpPr>
          <p:cNvPr id="302" name="Google Shape;302;p10"/>
          <p:cNvSpPr/>
          <p:nvPr/>
        </p:nvSpPr>
        <p:spPr>
          <a:xfrm>
            <a:off x="502925" y="3630297"/>
            <a:ext cx="4069200" cy="9234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0"/>
          <p:cNvSpPr/>
          <p:nvPr/>
        </p:nvSpPr>
        <p:spPr>
          <a:xfrm>
            <a:off x="502925" y="3630297"/>
            <a:ext cx="54900" cy="9234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10"/>
          <p:cNvSpPr/>
          <p:nvPr/>
        </p:nvSpPr>
        <p:spPr>
          <a:xfrm>
            <a:off x="685805" y="3720385"/>
            <a:ext cx="3749100" cy="270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Audit trail needs flexible inputs</a:t>
            </a:r>
            <a:endParaRPr b="0" i="0" sz="1200" u="none" cap="none" strike="noStrike">
              <a:solidFill>
                <a:schemeClr val="dk1"/>
              </a:solidFill>
              <a:latin typeface="Calibri"/>
              <a:ea typeface="Calibri"/>
              <a:cs typeface="Calibri"/>
              <a:sym typeface="Calibri"/>
            </a:endParaRPr>
          </a:p>
        </p:txBody>
      </p:sp>
      <p:sp>
        <p:nvSpPr>
          <p:cNvPr id="305" name="Google Shape;305;p10"/>
          <p:cNvSpPr/>
          <p:nvPr/>
        </p:nvSpPr>
        <p:spPr>
          <a:xfrm>
            <a:off x="685805" y="4035693"/>
            <a:ext cx="3749100" cy="427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Each safety check run logs a different combination of inputs, outputs, and model versions. A document per run is the natural fit.</a:t>
            </a:r>
            <a:endParaRPr b="0" i="0" sz="1050" u="none" cap="none" strike="noStrike">
              <a:solidFill>
                <a:schemeClr val="dk1"/>
              </a:solidFill>
              <a:latin typeface="Calibri"/>
              <a:ea typeface="Calibri"/>
              <a:cs typeface="Calibri"/>
              <a:sym typeface="Calibri"/>
            </a:endParaRPr>
          </a:p>
        </p:txBody>
      </p:sp>
      <p:sp>
        <p:nvSpPr>
          <p:cNvPr id="306" name="Google Shape;306;p10"/>
          <p:cNvSpPr/>
          <p:nvPr/>
        </p:nvSpPr>
        <p:spPr>
          <a:xfrm>
            <a:off x="4754880" y="1115568"/>
            <a:ext cx="3931920" cy="3657600"/>
          </a:xfrm>
          <a:prstGeom prst="rect">
            <a:avLst/>
          </a:prstGeom>
          <a:solidFill>
            <a:srgbClr val="1E2428"/>
          </a:solidFill>
          <a:ln cap="flat" cmpd="sng" w="12700">
            <a:solidFill>
              <a:srgbClr val="1E242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10"/>
          <p:cNvSpPr/>
          <p:nvPr/>
        </p:nvSpPr>
        <p:spPr>
          <a:xfrm>
            <a:off x="4892040" y="1261872"/>
            <a:ext cx="3657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FAERS Document Structure</a:t>
            </a:r>
            <a:endParaRPr b="0" i="0" sz="1200" u="none" cap="none" strike="noStrike">
              <a:solidFill>
                <a:schemeClr val="dk1"/>
              </a:solidFill>
              <a:latin typeface="Calibri"/>
              <a:ea typeface="Calibri"/>
              <a:cs typeface="Calibri"/>
              <a:sym typeface="Calibri"/>
            </a:endParaRPr>
          </a:p>
        </p:txBody>
      </p:sp>
      <p:sp>
        <p:nvSpPr>
          <p:cNvPr id="308" name="Google Shape;308;p10"/>
          <p:cNvSpPr/>
          <p:nvPr/>
        </p:nvSpPr>
        <p:spPr>
          <a:xfrm>
            <a:off x="4846320" y="1572768"/>
            <a:ext cx="3749040" cy="2999232"/>
          </a:xfrm>
          <a:prstGeom prst="rect">
            <a:avLst/>
          </a:prstGeom>
          <a:solidFill>
            <a:srgbClr val="161C20"/>
          </a:solidFill>
          <a:ln cap="flat" cmpd="sng" w="12700">
            <a:solidFill>
              <a:srgbClr val="2E3A4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10"/>
          <p:cNvSpPr/>
          <p:nvPr/>
        </p:nvSpPr>
        <p:spPr>
          <a:xfrm>
            <a:off x="4919472" y="1645920"/>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820"/>
              <a:buFont typeface="Courier New"/>
              <a:buNone/>
            </a:pPr>
            <a:r>
              <a:rPr b="0" i="0" lang="en-US" sz="820" u="none" cap="none" strike="noStrike">
                <a:solidFill>
                  <a:srgbClr val="9CA3AF"/>
                </a:solidFill>
                <a:latin typeface="Courier New"/>
                <a:ea typeface="Courier New"/>
                <a:cs typeface="Courier New"/>
                <a:sym typeface="Courier New"/>
              </a:rPr>
              <a:t>{</a:t>
            </a:r>
            <a:endParaRPr b="0" i="0" sz="820" u="none" cap="none" strike="noStrike">
              <a:solidFill>
                <a:schemeClr val="dk1"/>
              </a:solidFill>
              <a:latin typeface="Calibri"/>
              <a:ea typeface="Calibri"/>
              <a:cs typeface="Calibri"/>
              <a:sym typeface="Calibri"/>
            </a:endParaRPr>
          </a:p>
        </p:txBody>
      </p:sp>
      <p:sp>
        <p:nvSpPr>
          <p:cNvPr id="310" name="Google Shape;310;p10"/>
          <p:cNvSpPr/>
          <p:nvPr/>
        </p:nvSpPr>
        <p:spPr>
          <a:xfrm>
            <a:off x="4919472" y="1796796"/>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"_id": "12345678",</a:t>
            </a:r>
            <a:endParaRPr b="0" i="0" sz="820" u="none" cap="none" strike="noStrike">
              <a:solidFill>
                <a:schemeClr val="dk1"/>
              </a:solidFill>
              <a:latin typeface="Calibri"/>
              <a:ea typeface="Calibri"/>
              <a:cs typeface="Calibri"/>
              <a:sym typeface="Calibri"/>
            </a:endParaRPr>
          </a:p>
        </p:txBody>
      </p:sp>
      <p:sp>
        <p:nvSpPr>
          <p:cNvPr id="311" name="Google Shape;311;p10"/>
          <p:cNvSpPr/>
          <p:nvPr/>
        </p:nvSpPr>
        <p:spPr>
          <a:xfrm>
            <a:off x="4919472" y="1947672"/>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"safetyreportid": "12345678",</a:t>
            </a:r>
            <a:endParaRPr b="0" i="0" sz="820" u="none" cap="none" strike="noStrike">
              <a:solidFill>
                <a:schemeClr val="dk1"/>
              </a:solidFill>
              <a:latin typeface="Calibri"/>
              <a:ea typeface="Calibri"/>
              <a:cs typeface="Calibri"/>
              <a:sym typeface="Calibri"/>
            </a:endParaRPr>
          </a:p>
        </p:txBody>
      </p:sp>
      <p:sp>
        <p:nvSpPr>
          <p:cNvPr id="312" name="Google Shape;312;p10"/>
          <p:cNvSpPr/>
          <p:nvPr/>
        </p:nvSpPr>
        <p:spPr>
          <a:xfrm>
            <a:off x="4919472" y="2098548"/>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820"/>
              <a:buFont typeface="Courier New"/>
              <a:buNone/>
            </a:pPr>
            <a:r>
              <a:rPr b="0" i="0" lang="en-US" sz="820" u="none" cap="none" strike="noStrike">
                <a:solidFill>
                  <a:srgbClr val="1A7F6E"/>
                </a:solidFill>
                <a:latin typeface="Courier New"/>
                <a:ea typeface="Courier New"/>
                <a:cs typeface="Courier New"/>
                <a:sym typeface="Courier New"/>
              </a:rPr>
              <a:t>  "patient": {</a:t>
            </a:r>
            <a:endParaRPr b="0" i="0" sz="820" u="none" cap="none" strike="noStrike">
              <a:solidFill>
                <a:schemeClr val="dk1"/>
              </a:solidFill>
              <a:latin typeface="Calibri"/>
              <a:ea typeface="Calibri"/>
              <a:cs typeface="Calibri"/>
              <a:sym typeface="Calibri"/>
            </a:endParaRPr>
          </a:p>
        </p:txBody>
      </p:sp>
      <p:sp>
        <p:nvSpPr>
          <p:cNvPr id="313" name="Google Shape;313;p10"/>
          <p:cNvSpPr/>
          <p:nvPr/>
        </p:nvSpPr>
        <p:spPr>
          <a:xfrm>
            <a:off x="4919472" y="2249424"/>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"patientage": 65,</a:t>
            </a:r>
            <a:endParaRPr b="0" i="0" sz="820" u="none" cap="none" strike="noStrike">
              <a:solidFill>
                <a:schemeClr val="dk1"/>
              </a:solidFill>
              <a:latin typeface="Calibri"/>
              <a:ea typeface="Calibri"/>
              <a:cs typeface="Calibri"/>
              <a:sym typeface="Calibri"/>
            </a:endParaRPr>
          </a:p>
        </p:txBody>
      </p:sp>
      <p:sp>
        <p:nvSpPr>
          <p:cNvPr id="314" name="Google Shape;314;p10"/>
          <p:cNvSpPr/>
          <p:nvPr/>
        </p:nvSpPr>
        <p:spPr>
          <a:xfrm>
            <a:off x="4919472" y="2400300"/>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"patientsex": "2",</a:t>
            </a:r>
            <a:endParaRPr b="0" i="0" sz="820" u="none" cap="none" strike="noStrike">
              <a:solidFill>
                <a:schemeClr val="dk1"/>
              </a:solidFill>
              <a:latin typeface="Calibri"/>
              <a:ea typeface="Calibri"/>
              <a:cs typeface="Calibri"/>
              <a:sym typeface="Calibri"/>
            </a:endParaRPr>
          </a:p>
        </p:txBody>
      </p:sp>
      <p:sp>
        <p:nvSpPr>
          <p:cNvPr id="315" name="Google Shape;315;p10"/>
          <p:cNvSpPr/>
          <p:nvPr/>
        </p:nvSpPr>
        <p:spPr>
          <a:xfrm>
            <a:off x="4919472" y="2551176"/>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820"/>
              <a:buFont typeface="Courier New"/>
              <a:buNone/>
            </a:pPr>
            <a:r>
              <a:rPr b="0" i="0" lang="en-US" sz="820" u="none" cap="none" strike="noStrike">
                <a:solidFill>
                  <a:srgbClr val="1A7F6E"/>
                </a:solidFill>
                <a:latin typeface="Courier New"/>
                <a:ea typeface="Courier New"/>
                <a:cs typeface="Courier New"/>
                <a:sym typeface="Courier New"/>
              </a:rPr>
              <a:t>    "drug": [</a:t>
            </a:r>
            <a:endParaRPr b="0" i="0" sz="820" u="none" cap="none" strike="noStrike">
              <a:solidFill>
                <a:schemeClr val="dk1"/>
              </a:solidFill>
              <a:latin typeface="Calibri"/>
              <a:ea typeface="Calibri"/>
              <a:cs typeface="Calibri"/>
              <a:sym typeface="Calibri"/>
            </a:endParaRPr>
          </a:p>
        </p:txBody>
      </p:sp>
      <p:sp>
        <p:nvSpPr>
          <p:cNvPr id="316" name="Google Shape;316;p10"/>
          <p:cNvSpPr/>
          <p:nvPr/>
        </p:nvSpPr>
        <p:spPr>
          <a:xfrm>
            <a:off x="4919472" y="2702052"/>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 "medicinalproduct":</a:t>
            </a:r>
            <a:endParaRPr b="0" i="0" sz="820" u="none" cap="none" strike="noStrike">
              <a:solidFill>
                <a:schemeClr val="dk1"/>
              </a:solidFill>
              <a:latin typeface="Calibri"/>
              <a:ea typeface="Calibri"/>
              <a:cs typeface="Calibri"/>
              <a:sym typeface="Calibri"/>
            </a:endParaRPr>
          </a:p>
        </p:txBody>
      </p:sp>
      <p:sp>
        <p:nvSpPr>
          <p:cNvPr id="317" name="Google Shape;317;p10"/>
          <p:cNvSpPr/>
          <p:nvPr/>
        </p:nvSpPr>
        <p:spPr>
          <a:xfrm>
            <a:off x="4919472" y="2852928"/>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D580"/>
              </a:buClr>
              <a:buSzPts val="820"/>
              <a:buFont typeface="Courier New"/>
              <a:buNone/>
            </a:pPr>
            <a:r>
              <a:rPr b="0" i="0" lang="en-US" sz="820" u="none" cap="none" strike="noStrike">
                <a:solidFill>
                  <a:srgbClr val="FFD580"/>
                </a:solidFill>
                <a:latin typeface="Courier New"/>
                <a:ea typeface="Courier New"/>
                <a:cs typeface="Courier New"/>
                <a:sym typeface="Courier New"/>
              </a:rPr>
              <a:t>        "WARFARIN", ... },</a:t>
            </a:r>
            <a:endParaRPr b="0" i="0" sz="820" u="none" cap="none" strike="noStrike">
              <a:solidFill>
                <a:schemeClr val="dk1"/>
              </a:solidFill>
              <a:latin typeface="Calibri"/>
              <a:ea typeface="Calibri"/>
              <a:cs typeface="Calibri"/>
              <a:sym typeface="Calibri"/>
            </a:endParaRPr>
          </a:p>
        </p:txBody>
      </p:sp>
      <p:sp>
        <p:nvSpPr>
          <p:cNvPr id="318" name="Google Shape;318;p10"/>
          <p:cNvSpPr/>
          <p:nvPr/>
        </p:nvSpPr>
        <p:spPr>
          <a:xfrm>
            <a:off x="4919472" y="3003804"/>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 "medicinalproduct":</a:t>
            </a:r>
            <a:endParaRPr b="0" i="0" sz="820" u="none" cap="none" strike="noStrike">
              <a:solidFill>
                <a:schemeClr val="dk1"/>
              </a:solidFill>
              <a:latin typeface="Calibri"/>
              <a:ea typeface="Calibri"/>
              <a:cs typeface="Calibri"/>
              <a:sym typeface="Calibri"/>
            </a:endParaRPr>
          </a:p>
        </p:txBody>
      </p:sp>
      <p:sp>
        <p:nvSpPr>
          <p:cNvPr id="319" name="Google Shape;319;p10"/>
          <p:cNvSpPr/>
          <p:nvPr/>
        </p:nvSpPr>
        <p:spPr>
          <a:xfrm>
            <a:off x="4919472" y="3154680"/>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D580"/>
              </a:buClr>
              <a:buSzPts val="820"/>
              <a:buFont typeface="Courier New"/>
              <a:buNone/>
            </a:pPr>
            <a:r>
              <a:rPr b="0" i="0" lang="en-US" sz="820" u="none" cap="none" strike="noStrike">
                <a:solidFill>
                  <a:srgbClr val="FFD580"/>
                </a:solidFill>
                <a:latin typeface="Courier New"/>
                <a:ea typeface="Courier New"/>
                <a:cs typeface="Courier New"/>
                <a:sym typeface="Courier New"/>
              </a:rPr>
              <a:t>        "ASPIRIN", ... }</a:t>
            </a:r>
            <a:endParaRPr b="0" i="0" sz="820" u="none" cap="none" strike="noStrike">
              <a:solidFill>
                <a:schemeClr val="dk1"/>
              </a:solidFill>
              <a:latin typeface="Calibri"/>
              <a:ea typeface="Calibri"/>
              <a:cs typeface="Calibri"/>
              <a:sym typeface="Calibri"/>
            </a:endParaRPr>
          </a:p>
        </p:txBody>
      </p:sp>
      <p:sp>
        <p:nvSpPr>
          <p:cNvPr id="320" name="Google Shape;320;p10"/>
          <p:cNvSpPr/>
          <p:nvPr/>
        </p:nvSpPr>
        <p:spPr>
          <a:xfrm>
            <a:off x="4919472" y="3305556"/>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a:t>
            </a:r>
            <a:endParaRPr b="0" i="0" sz="820" u="none" cap="none" strike="noStrike">
              <a:solidFill>
                <a:schemeClr val="dk1"/>
              </a:solidFill>
              <a:latin typeface="Calibri"/>
              <a:ea typeface="Calibri"/>
              <a:cs typeface="Calibri"/>
              <a:sym typeface="Calibri"/>
            </a:endParaRPr>
          </a:p>
        </p:txBody>
      </p:sp>
      <p:sp>
        <p:nvSpPr>
          <p:cNvPr id="321" name="Google Shape;321;p10"/>
          <p:cNvSpPr/>
          <p:nvPr/>
        </p:nvSpPr>
        <p:spPr>
          <a:xfrm>
            <a:off x="4919472" y="3456432"/>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820"/>
              <a:buFont typeface="Courier New"/>
              <a:buNone/>
            </a:pPr>
            <a:r>
              <a:rPr b="0" i="0" lang="en-US" sz="820" u="none" cap="none" strike="noStrike">
                <a:solidFill>
                  <a:srgbClr val="1A7F6E"/>
                </a:solidFill>
                <a:latin typeface="Courier New"/>
                <a:ea typeface="Courier New"/>
                <a:cs typeface="Courier New"/>
                <a:sym typeface="Courier New"/>
              </a:rPr>
              <a:t>    "reaction": [</a:t>
            </a:r>
            <a:endParaRPr b="0" i="0" sz="820" u="none" cap="none" strike="noStrike">
              <a:solidFill>
                <a:schemeClr val="dk1"/>
              </a:solidFill>
              <a:latin typeface="Calibri"/>
              <a:ea typeface="Calibri"/>
              <a:cs typeface="Calibri"/>
              <a:sym typeface="Calibri"/>
            </a:endParaRPr>
          </a:p>
        </p:txBody>
      </p:sp>
      <p:sp>
        <p:nvSpPr>
          <p:cNvPr id="322" name="Google Shape;322;p10"/>
          <p:cNvSpPr/>
          <p:nvPr/>
        </p:nvSpPr>
        <p:spPr>
          <a:xfrm>
            <a:off x="4919472" y="3607308"/>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 "reactionmeddrapt":</a:t>
            </a:r>
            <a:endParaRPr b="0" i="0" sz="820" u="none" cap="none" strike="noStrike">
              <a:solidFill>
                <a:schemeClr val="dk1"/>
              </a:solidFill>
              <a:latin typeface="Calibri"/>
              <a:ea typeface="Calibri"/>
              <a:cs typeface="Calibri"/>
              <a:sym typeface="Calibri"/>
            </a:endParaRPr>
          </a:p>
        </p:txBody>
      </p:sp>
      <p:sp>
        <p:nvSpPr>
          <p:cNvPr id="323" name="Google Shape;323;p10"/>
          <p:cNvSpPr/>
          <p:nvPr/>
        </p:nvSpPr>
        <p:spPr>
          <a:xfrm>
            <a:off x="4919472" y="3758184"/>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8888"/>
              </a:buClr>
              <a:buSzPts val="820"/>
              <a:buFont typeface="Courier New"/>
              <a:buNone/>
            </a:pPr>
            <a:r>
              <a:rPr b="0" i="0" lang="en-US" sz="820" u="none" cap="none" strike="noStrike">
                <a:solidFill>
                  <a:srgbClr val="FF8888"/>
                </a:solidFill>
                <a:latin typeface="Courier New"/>
                <a:ea typeface="Courier New"/>
                <a:cs typeface="Courier New"/>
                <a:sym typeface="Courier New"/>
              </a:rPr>
              <a:t>        "Haemorrhage" }</a:t>
            </a:r>
            <a:endParaRPr b="0" i="0" sz="820" u="none" cap="none" strike="noStrike">
              <a:solidFill>
                <a:schemeClr val="dk1"/>
              </a:solidFill>
              <a:latin typeface="Calibri"/>
              <a:ea typeface="Calibri"/>
              <a:cs typeface="Calibri"/>
              <a:sym typeface="Calibri"/>
            </a:endParaRPr>
          </a:p>
        </p:txBody>
      </p:sp>
      <p:sp>
        <p:nvSpPr>
          <p:cNvPr id="324" name="Google Shape;324;p10"/>
          <p:cNvSpPr/>
          <p:nvPr/>
        </p:nvSpPr>
        <p:spPr>
          <a:xfrm>
            <a:off x="4919472" y="3909060"/>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a:t>
            </a:r>
            <a:endParaRPr b="0" i="0" sz="820" u="none" cap="none" strike="noStrike">
              <a:solidFill>
                <a:schemeClr val="dk1"/>
              </a:solidFill>
              <a:latin typeface="Calibri"/>
              <a:ea typeface="Calibri"/>
              <a:cs typeface="Calibri"/>
              <a:sym typeface="Calibri"/>
            </a:endParaRPr>
          </a:p>
        </p:txBody>
      </p:sp>
      <p:sp>
        <p:nvSpPr>
          <p:cNvPr id="325" name="Google Shape;325;p10"/>
          <p:cNvSpPr/>
          <p:nvPr/>
        </p:nvSpPr>
        <p:spPr>
          <a:xfrm>
            <a:off x="4919472" y="4059936"/>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20"/>
              <a:buFont typeface="Courier New"/>
              <a:buNone/>
            </a:pPr>
            <a:r>
              <a:rPr b="0" i="0" lang="en-US" sz="820" u="none" cap="none" strike="noStrike">
                <a:solidFill>
                  <a:srgbClr val="FFFFFF"/>
                </a:solidFill>
                <a:latin typeface="Courier New"/>
                <a:ea typeface="Courier New"/>
                <a:cs typeface="Courier New"/>
                <a:sym typeface="Courier New"/>
              </a:rPr>
              <a:t>  },</a:t>
            </a:r>
            <a:endParaRPr b="0" i="0" sz="820" u="none" cap="none" strike="noStrike">
              <a:solidFill>
                <a:schemeClr val="dk1"/>
              </a:solidFill>
              <a:latin typeface="Calibri"/>
              <a:ea typeface="Calibri"/>
              <a:cs typeface="Calibri"/>
              <a:sym typeface="Calibri"/>
            </a:endParaRPr>
          </a:p>
        </p:txBody>
      </p:sp>
      <p:sp>
        <p:nvSpPr>
          <p:cNvPr id="326" name="Google Shape;326;p10"/>
          <p:cNvSpPr/>
          <p:nvPr/>
        </p:nvSpPr>
        <p:spPr>
          <a:xfrm>
            <a:off x="4919472" y="4210812"/>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88DFC4"/>
              </a:buClr>
              <a:buSzPts val="820"/>
              <a:buFont typeface="Courier New"/>
              <a:buNone/>
            </a:pPr>
            <a:r>
              <a:rPr b="0" i="0" lang="en-US" sz="820" u="none" cap="none" strike="noStrike">
                <a:solidFill>
                  <a:srgbClr val="88DFC4"/>
                </a:solidFill>
                <a:latin typeface="Courier New"/>
                <a:ea typeface="Courier New"/>
                <a:cs typeface="Courier New"/>
                <a:sym typeface="Courier New"/>
              </a:rPr>
              <a:t>  "serious": "1"</a:t>
            </a:r>
            <a:endParaRPr b="0" i="0" sz="820" u="none" cap="none" strike="noStrike">
              <a:solidFill>
                <a:schemeClr val="dk1"/>
              </a:solidFill>
              <a:latin typeface="Calibri"/>
              <a:ea typeface="Calibri"/>
              <a:cs typeface="Calibri"/>
              <a:sym typeface="Calibri"/>
            </a:endParaRPr>
          </a:p>
        </p:txBody>
      </p:sp>
      <p:sp>
        <p:nvSpPr>
          <p:cNvPr id="327" name="Google Shape;327;p10"/>
          <p:cNvSpPr/>
          <p:nvPr/>
        </p:nvSpPr>
        <p:spPr>
          <a:xfrm>
            <a:off x="4919472" y="4361688"/>
            <a:ext cx="3657600" cy="1463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820"/>
              <a:buFont typeface="Courier New"/>
              <a:buNone/>
            </a:pPr>
            <a:r>
              <a:rPr b="0" i="0" lang="en-US" sz="820" u="none" cap="none" strike="noStrike">
                <a:solidFill>
                  <a:srgbClr val="9CA3AF"/>
                </a:solidFill>
                <a:latin typeface="Courier New"/>
                <a:ea typeface="Courier New"/>
                <a:cs typeface="Courier New"/>
                <a:sym typeface="Courier New"/>
              </a:rPr>
              <a:t>}</a:t>
            </a:r>
            <a:endParaRPr b="0" i="0" sz="82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332" name="Shape 332"/>
        <p:cNvGrpSpPr/>
        <p:nvPr/>
      </p:nvGrpSpPr>
      <p:grpSpPr>
        <a:xfrm>
          <a:off x="0" y="0"/>
          <a:ext cx="0" cy="0"/>
          <a:chOff x="0" y="0"/>
          <a:chExt cx="0" cy="0"/>
        </a:xfrm>
      </p:grpSpPr>
      <p:sp>
        <p:nvSpPr>
          <p:cNvPr id="333" name="Google Shape;333;p11"/>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11"/>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MongoDB — What We Built</a:t>
            </a:r>
            <a:endParaRPr b="0" i="0" sz="2200" u="none" cap="none" strike="noStrike">
              <a:solidFill>
                <a:schemeClr val="dk1"/>
              </a:solidFill>
              <a:latin typeface="Calibri"/>
              <a:ea typeface="Calibri"/>
              <a:cs typeface="Calibri"/>
              <a:sym typeface="Calibri"/>
            </a:endParaRPr>
          </a:p>
        </p:txBody>
      </p:sp>
      <p:sp>
        <p:nvSpPr>
          <p:cNvPr id="335" name="Google Shape;335;p11"/>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11</a:t>
            </a:r>
            <a:endParaRPr b="0" i="0" sz="900" u="none" cap="none" strike="noStrike">
              <a:solidFill>
                <a:schemeClr val="dk1"/>
              </a:solidFill>
              <a:latin typeface="Calibri"/>
              <a:ea typeface="Calibri"/>
              <a:cs typeface="Calibri"/>
              <a:sym typeface="Calibri"/>
            </a:endParaRPr>
          </a:p>
        </p:txBody>
      </p:sp>
      <p:cxnSp>
        <p:nvCxnSpPr>
          <p:cNvPr id="336" name="Google Shape;336;p11"/>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337" name="Google Shape;337;p11"/>
          <p:cNvSpPr/>
          <p:nvPr/>
        </p:nvSpPr>
        <p:spPr>
          <a:xfrm>
            <a:off x="502920" y="1170432"/>
            <a:ext cx="2560320" cy="3017520"/>
          </a:xfrm>
          <a:prstGeom prst="rect">
            <a:avLst/>
          </a:prstGeom>
          <a:solidFill>
            <a:srgbClr val="FFFFFF"/>
          </a:solidFill>
          <a:ln cap="flat" cmpd="sng" w="9525">
            <a:solidFill>
              <a:srgbClr val="D0D0D0"/>
            </a:solidFill>
            <a:prstDash val="solid"/>
            <a:round/>
            <a:headEnd len="sm" w="sm" type="none"/>
            <a:tailEnd len="sm" w="sm" type="none"/>
          </a:ln>
          <a:effectLst>
            <a:outerShdw blurRad="635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11"/>
          <p:cNvSpPr/>
          <p:nvPr/>
        </p:nvSpPr>
        <p:spPr>
          <a:xfrm>
            <a:off x="502920" y="1170432"/>
            <a:ext cx="2560320" cy="640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11"/>
          <p:cNvSpPr/>
          <p:nvPr/>
        </p:nvSpPr>
        <p:spPr>
          <a:xfrm>
            <a:off x="640080" y="1325880"/>
            <a:ext cx="22860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300"/>
              <a:buFont typeface="Calibri"/>
              <a:buNone/>
            </a:pPr>
            <a:r>
              <a:rPr b="1" i="0" lang="en-US" sz="1300" u="none" cap="none" strike="noStrike">
                <a:solidFill>
                  <a:srgbClr val="2C2C2C"/>
                </a:solidFill>
                <a:latin typeface="Calibri"/>
                <a:ea typeface="Calibri"/>
                <a:cs typeface="Calibri"/>
                <a:sym typeface="Calibri"/>
              </a:rPr>
              <a:t>faers_raw</a:t>
            </a:r>
            <a:endParaRPr b="0" i="0" sz="1300" u="none" cap="none" strike="noStrike">
              <a:solidFill>
                <a:schemeClr val="dk1"/>
              </a:solidFill>
              <a:latin typeface="Calibri"/>
              <a:ea typeface="Calibri"/>
              <a:cs typeface="Calibri"/>
              <a:sym typeface="Calibri"/>
            </a:endParaRPr>
          </a:p>
        </p:txBody>
      </p:sp>
      <p:sp>
        <p:nvSpPr>
          <p:cNvPr id="340" name="Google Shape;340;p11"/>
          <p:cNvSpPr/>
          <p:nvPr/>
        </p:nvSpPr>
        <p:spPr>
          <a:xfrm>
            <a:off x="640080" y="1719072"/>
            <a:ext cx="22860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00"/>
              <a:buFont typeface="Calibri"/>
              <a:buNone/>
            </a:pPr>
            <a:r>
              <a:rPr b="0" i="0" lang="en-US" sz="1200" u="none" cap="none" strike="noStrike">
                <a:solidFill>
                  <a:srgbClr val="6B7280"/>
                </a:solidFill>
                <a:latin typeface="Calibri"/>
                <a:ea typeface="Calibri"/>
                <a:cs typeface="Calibri"/>
                <a:sym typeface="Calibri"/>
              </a:rPr>
              <a:t>Collection</a:t>
            </a:r>
            <a:endParaRPr b="0" i="0" sz="1200" u="none" cap="none" strike="noStrike">
              <a:solidFill>
                <a:schemeClr val="dk1"/>
              </a:solidFill>
              <a:latin typeface="Calibri"/>
              <a:ea typeface="Calibri"/>
              <a:cs typeface="Calibri"/>
              <a:sym typeface="Calibri"/>
            </a:endParaRPr>
          </a:p>
        </p:txBody>
      </p:sp>
      <p:cxnSp>
        <p:nvCxnSpPr>
          <p:cNvPr id="341" name="Google Shape;341;p11"/>
          <p:cNvCxnSpPr/>
          <p:nvPr/>
        </p:nvCxnSpPr>
        <p:spPr>
          <a:xfrm>
            <a:off x="640080" y="2011680"/>
            <a:ext cx="2286000" cy="0"/>
          </a:xfrm>
          <a:prstGeom prst="straightConnector1">
            <a:avLst/>
          </a:prstGeom>
          <a:noFill/>
          <a:ln cap="flat" cmpd="sng" w="9525">
            <a:solidFill>
              <a:srgbClr val="E0E0E0"/>
            </a:solidFill>
            <a:prstDash val="solid"/>
            <a:round/>
            <a:headEnd len="sm" w="sm" type="none"/>
            <a:tailEnd len="sm" w="sm" type="none"/>
          </a:ln>
        </p:spPr>
      </p:cxnSp>
      <p:sp>
        <p:nvSpPr>
          <p:cNvPr id="342" name="Google Shape;342;p11"/>
          <p:cNvSpPr/>
          <p:nvPr/>
        </p:nvSpPr>
        <p:spPr>
          <a:xfrm>
            <a:off x="640080" y="2121408"/>
            <a:ext cx="2286000" cy="1828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B7280"/>
              </a:buClr>
              <a:buSzPts val="1200"/>
              <a:buFont typeface="Calibri"/>
              <a:buNone/>
            </a:pPr>
            <a:r>
              <a:rPr b="0" i="0" lang="en-US" sz="1200" u="none" cap="none" strike="noStrike">
                <a:solidFill>
                  <a:srgbClr val="6B7280"/>
                </a:solidFill>
                <a:latin typeface="Calibri"/>
                <a:ea typeface="Calibri"/>
                <a:cs typeface="Calibri"/>
                <a:sym typeface="Calibri"/>
              </a:rPr>
              <a:t>Raw API response for every FAERS report. Retained for full traceability back to original source data.</a:t>
            </a:r>
            <a:endParaRPr b="0" i="0" sz="1200" u="none" cap="none" strike="noStrike">
              <a:solidFill>
                <a:schemeClr val="dk1"/>
              </a:solidFill>
              <a:latin typeface="Calibri"/>
              <a:ea typeface="Calibri"/>
              <a:cs typeface="Calibri"/>
              <a:sym typeface="Calibri"/>
            </a:endParaRPr>
          </a:p>
        </p:txBody>
      </p:sp>
      <p:sp>
        <p:nvSpPr>
          <p:cNvPr id="343" name="Google Shape;343;p11"/>
          <p:cNvSpPr/>
          <p:nvPr/>
        </p:nvSpPr>
        <p:spPr>
          <a:xfrm>
            <a:off x="3291840" y="1170432"/>
            <a:ext cx="2560320" cy="3017520"/>
          </a:xfrm>
          <a:prstGeom prst="rect">
            <a:avLst/>
          </a:prstGeom>
          <a:solidFill>
            <a:srgbClr val="FFFFFF"/>
          </a:solidFill>
          <a:ln cap="flat" cmpd="sng" w="9525">
            <a:solidFill>
              <a:srgbClr val="D0D0D0"/>
            </a:solidFill>
            <a:prstDash val="solid"/>
            <a:round/>
            <a:headEnd len="sm" w="sm" type="none"/>
            <a:tailEnd len="sm" w="sm" type="none"/>
          </a:ln>
          <a:effectLst>
            <a:outerShdw blurRad="635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11"/>
          <p:cNvSpPr/>
          <p:nvPr/>
        </p:nvSpPr>
        <p:spPr>
          <a:xfrm>
            <a:off x="3291840" y="1170432"/>
            <a:ext cx="2560320" cy="640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11"/>
          <p:cNvSpPr/>
          <p:nvPr/>
        </p:nvSpPr>
        <p:spPr>
          <a:xfrm>
            <a:off x="3429000" y="1325880"/>
            <a:ext cx="22860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300"/>
              <a:buFont typeface="Calibri"/>
              <a:buNone/>
            </a:pPr>
            <a:r>
              <a:rPr b="1" i="0" lang="en-US" sz="1300" u="none" cap="none" strike="noStrike">
                <a:solidFill>
                  <a:srgbClr val="2C2C2C"/>
                </a:solidFill>
                <a:latin typeface="Calibri"/>
                <a:ea typeface="Calibri"/>
                <a:cs typeface="Calibri"/>
                <a:sym typeface="Calibri"/>
              </a:rPr>
              <a:t>faers_normalized</a:t>
            </a:r>
            <a:endParaRPr b="0" i="0" sz="1300" u="none" cap="none" strike="noStrike">
              <a:solidFill>
                <a:schemeClr val="dk1"/>
              </a:solidFill>
              <a:latin typeface="Calibri"/>
              <a:ea typeface="Calibri"/>
              <a:cs typeface="Calibri"/>
              <a:sym typeface="Calibri"/>
            </a:endParaRPr>
          </a:p>
        </p:txBody>
      </p:sp>
      <p:sp>
        <p:nvSpPr>
          <p:cNvPr id="346" name="Google Shape;346;p11"/>
          <p:cNvSpPr/>
          <p:nvPr/>
        </p:nvSpPr>
        <p:spPr>
          <a:xfrm>
            <a:off x="3429000" y="1719072"/>
            <a:ext cx="22860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00"/>
              <a:buFont typeface="Calibri"/>
              <a:buNone/>
            </a:pPr>
            <a:r>
              <a:rPr b="0" i="0" lang="en-US" sz="1200" u="none" cap="none" strike="noStrike">
                <a:solidFill>
                  <a:srgbClr val="6B7280"/>
                </a:solidFill>
                <a:latin typeface="Calibri"/>
                <a:ea typeface="Calibri"/>
                <a:cs typeface="Calibri"/>
                <a:sym typeface="Calibri"/>
              </a:rPr>
              <a:t>Collection</a:t>
            </a:r>
            <a:endParaRPr b="0" i="0" sz="1200" u="none" cap="none" strike="noStrike">
              <a:solidFill>
                <a:schemeClr val="dk1"/>
              </a:solidFill>
              <a:latin typeface="Calibri"/>
              <a:ea typeface="Calibri"/>
              <a:cs typeface="Calibri"/>
              <a:sym typeface="Calibri"/>
            </a:endParaRPr>
          </a:p>
        </p:txBody>
      </p:sp>
      <p:cxnSp>
        <p:nvCxnSpPr>
          <p:cNvPr id="347" name="Google Shape;347;p11"/>
          <p:cNvCxnSpPr/>
          <p:nvPr/>
        </p:nvCxnSpPr>
        <p:spPr>
          <a:xfrm>
            <a:off x="3429000" y="2011680"/>
            <a:ext cx="2286000" cy="0"/>
          </a:xfrm>
          <a:prstGeom prst="straightConnector1">
            <a:avLst/>
          </a:prstGeom>
          <a:noFill/>
          <a:ln cap="flat" cmpd="sng" w="9525">
            <a:solidFill>
              <a:srgbClr val="E0E0E0"/>
            </a:solidFill>
            <a:prstDash val="solid"/>
            <a:round/>
            <a:headEnd len="sm" w="sm" type="none"/>
            <a:tailEnd len="sm" w="sm" type="none"/>
          </a:ln>
        </p:spPr>
      </p:cxnSp>
      <p:sp>
        <p:nvSpPr>
          <p:cNvPr id="348" name="Google Shape;348;p11"/>
          <p:cNvSpPr/>
          <p:nvPr/>
        </p:nvSpPr>
        <p:spPr>
          <a:xfrm>
            <a:off x="3429000" y="2121408"/>
            <a:ext cx="2286000" cy="1828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B7280"/>
              </a:buClr>
              <a:buSzPts val="1200"/>
              <a:buFont typeface="Calibri"/>
              <a:buNone/>
            </a:pPr>
            <a:r>
              <a:rPr b="0" i="0" lang="en-US" sz="1200" u="none" cap="none" strike="noStrike">
                <a:solidFill>
                  <a:srgbClr val="6B7280"/>
                </a:solidFill>
                <a:latin typeface="Calibri"/>
                <a:ea typeface="Calibri"/>
                <a:cs typeface="Calibri"/>
                <a:sym typeface="Calibri"/>
              </a:rPr>
              <a:t>Flattened summaries (drugs, reactions, text) used to build Qdrant embeddings. Same IDs for cross-DB lookup.</a:t>
            </a:r>
            <a:endParaRPr b="0" i="0" sz="1200" u="none" cap="none" strike="noStrike">
              <a:solidFill>
                <a:schemeClr val="dk1"/>
              </a:solidFill>
              <a:latin typeface="Calibri"/>
              <a:ea typeface="Calibri"/>
              <a:cs typeface="Calibri"/>
              <a:sym typeface="Calibri"/>
            </a:endParaRPr>
          </a:p>
        </p:txBody>
      </p:sp>
      <p:sp>
        <p:nvSpPr>
          <p:cNvPr id="349" name="Google Shape;349;p11"/>
          <p:cNvSpPr/>
          <p:nvPr/>
        </p:nvSpPr>
        <p:spPr>
          <a:xfrm>
            <a:off x="6080760" y="1170432"/>
            <a:ext cx="2560320" cy="3017520"/>
          </a:xfrm>
          <a:prstGeom prst="rect">
            <a:avLst/>
          </a:prstGeom>
          <a:solidFill>
            <a:srgbClr val="FFFFFF"/>
          </a:solidFill>
          <a:ln cap="flat" cmpd="sng" w="9525">
            <a:solidFill>
              <a:srgbClr val="D0D0D0"/>
            </a:solidFill>
            <a:prstDash val="solid"/>
            <a:round/>
            <a:headEnd len="sm" w="sm" type="none"/>
            <a:tailEnd len="sm" w="sm" type="none"/>
          </a:ln>
          <a:effectLst>
            <a:outerShdw blurRad="635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11"/>
          <p:cNvSpPr/>
          <p:nvPr/>
        </p:nvSpPr>
        <p:spPr>
          <a:xfrm>
            <a:off x="6080760" y="1170432"/>
            <a:ext cx="2560320" cy="640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11"/>
          <p:cNvSpPr/>
          <p:nvPr/>
        </p:nvSpPr>
        <p:spPr>
          <a:xfrm>
            <a:off x="6217920" y="1325880"/>
            <a:ext cx="22860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300"/>
              <a:buFont typeface="Calibri"/>
              <a:buNone/>
            </a:pPr>
            <a:r>
              <a:rPr b="1" i="0" lang="en-US" sz="1300" u="none" cap="none" strike="noStrike">
                <a:solidFill>
                  <a:srgbClr val="2C2C2C"/>
                </a:solidFill>
                <a:latin typeface="Calibri"/>
                <a:ea typeface="Calibri"/>
                <a:cs typeface="Calibri"/>
                <a:sym typeface="Calibri"/>
              </a:rPr>
              <a:t>safety_check_audit</a:t>
            </a:r>
            <a:endParaRPr b="0" i="0" sz="1300" u="none" cap="none" strike="noStrike">
              <a:solidFill>
                <a:schemeClr val="dk1"/>
              </a:solidFill>
              <a:latin typeface="Calibri"/>
              <a:ea typeface="Calibri"/>
              <a:cs typeface="Calibri"/>
              <a:sym typeface="Calibri"/>
            </a:endParaRPr>
          </a:p>
        </p:txBody>
      </p:sp>
      <p:sp>
        <p:nvSpPr>
          <p:cNvPr id="352" name="Google Shape;352;p11"/>
          <p:cNvSpPr/>
          <p:nvPr/>
        </p:nvSpPr>
        <p:spPr>
          <a:xfrm>
            <a:off x="6217920" y="1719072"/>
            <a:ext cx="22860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00"/>
              <a:buFont typeface="Calibri"/>
              <a:buNone/>
            </a:pPr>
            <a:r>
              <a:rPr b="0" i="0" lang="en-US" sz="1200" u="none" cap="none" strike="noStrike">
                <a:solidFill>
                  <a:srgbClr val="6B7280"/>
                </a:solidFill>
                <a:latin typeface="Calibri"/>
                <a:ea typeface="Calibri"/>
                <a:cs typeface="Calibri"/>
                <a:sym typeface="Calibri"/>
              </a:rPr>
              <a:t>Collection</a:t>
            </a:r>
            <a:endParaRPr b="0" i="0" sz="1200" u="none" cap="none" strike="noStrike">
              <a:solidFill>
                <a:schemeClr val="dk1"/>
              </a:solidFill>
              <a:latin typeface="Calibri"/>
              <a:ea typeface="Calibri"/>
              <a:cs typeface="Calibri"/>
              <a:sym typeface="Calibri"/>
            </a:endParaRPr>
          </a:p>
        </p:txBody>
      </p:sp>
      <p:cxnSp>
        <p:nvCxnSpPr>
          <p:cNvPr id="353" name="Google Shape;353;p11"/>
          <p:cNvCxnSpPr/>
          <p:nvPr/>
        </p:nvCxnSpPr>
        <p:spPr>
          <a:xfrm>
            <a:off x="6217920" y="2011680"/>
            <a:ext cx="2286000" cy="0"/>
          </a:xfrm>
          <a:prstGeom prst="straightConnector1">
            <a:avLst/>
          </a:prstGeom>
          <a:noFill/>
          <a:ln cap="flat" cmpd="sng" w="9525">
            <a:solidFill>
              <a:srgbClr val="E0E0E0"/>
            </a:solidFill>
            <a:prstDash val="solid"/>
            <a:round/>
            <a:headEnd len="sm" w="sm" type="none"/>
            <a:tailEnd len="sm" w="sm" type="none"/>
          </a:ln>
        </p:spPr>
      </p:cxnSp>
      <p:sp>
        <p:nvSpPr>
          <p:cNvPr id="354" name="Google Shape;354;p11"/>
          <p:cNvSpPr/>
          <p:nvPr/>
        </p:nvSpPr>
        <p:spPr>
          <a:xfrm>
            <a:off x="6217920" y="2121408"/>
            <a:ext cx="2286000" cy="1828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B7280"/>
              </a:buClr>
              <a:buSzPts val="1200"/>
              <a:buFont typeface="Calibri"/>
              <a:buNone/>
            </a:pPr>
            <a:r>
              <a:rPr b="0" i="0" lang="en-US" sz="1200" u="none" cap="none" strike="noStrike">
                <a:solidFill>
                  <a:srgbClr val="6B7280"/>
                </a:solidFill>
                <a:latin typeface="Calibri"/>
                <a:ea typeface="Calibri"/>
                <a:cs typeface="Calibri"/>
                <a:sym typeface="Calibri"/>
              </a:rPr>
              <a:t>One record per run: inputs (patient_id, proposed_drug, meds), outputs, data versions, and run_id for retrieval.</a:t>
            </a:r>
            <a:endParaRPr b="0" i="0" sz="1200" u="none" cap="none" strike="noStrike">
              <a:solidFill>
                <a:schemeClr val="dk1"/>
              </a:solidFill>
              <a:latin typeface="Calibri"/>
              <a:ea typeface="Calibri"/>
              <a:cs typeface="Calibri"/>
              <a:sym typeface="Calibri"/>
            </a:endParaRPr>
          </a:p>
        </p:txBody>
      </p:sp>
      <p:sp>
        <p:nvSpPr>
          <p:cNvPr id="355" name="Google Shape;355;p11"/>
          <p:cNvSpPr/>
          <p:nvPr/>
        </p:nvSpPr>
        <p:spPr>
          <a:xfrm>
            <a:off x="502920" y="4315968"/>
            <a:ext cx="8138160" cy="566928"/>
          </a:xfrm>
          <a:prstGeom prst="rect">
            <a:avLst/>
          </a:prstGeom>
          <a:solidFill>
            <a:srgbClr val="EEEEEE"/>
          </a:solidFill>
          <a:ln cap="flat" cmpd="sng" w="9525">
            <a:solidFill>
              <a:srgbClr val="D0D0D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11"/>
          <p:cNvSpPr/>
          <p:nvPr/>
        </p:nvSpPr>
        <p:spPr>
          <a:xfrm>
            <a:off x="658368" y="4416552"/>
            <a:ext cx="1371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150"/>
              <a:buFont typeface="Calibri"/>
              <a:buNone/>
            </a:pPr>
            <a:r>
              <a:rPr b="1" i="0" lang="en-US" sz="1150" u="none" cap="none" strike="noStrike">
                <a:solidFill>
                  <a:srgbClr val="2C2C2C"/>
                </a:solidFill>
                <a:latin typeface="Calibri"/>
                <a:ea typeface="Calibri"/>
                <a:cs typeface="Calibri"/>
                <a:sym typeface="Calibri"/>
              </a:rPr>
              <a:t>Why MongoDB?  </a:t>
            </a:r>
            <a:endParaRPr b="0" i="0" sz="1150" u="none" cap="none" strike="noStrike">
              <a:solidFill>
                <a:schemeClr val="dk1"/>
              </a:solidFill>
              <a:latin typeface="Calibri"/>
              <a:ea typeface="Calibri"/>
              <a:cs typeface="Calibri"/>
              <a:sym typeface="Calibri"/>
            </a:endParaRPr>
          </a:p>
        </p:txBody>
      </p:sp>
      <p:sp>
        <p:nvSpPr>
          <p:cNvPr id="357" name="Google Shape;357;p11"/>
          <p:cNvSpPr/>
          <p:nvPr/>
        </p:nvSpPr>
        <p:spPr>
          <a:xfrm>
            <a:off x="1874520" y="4416552"/>
            <a:ext cx="658368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100"/>
              <a:buFont typeface="Calibri"/>
              <a:buNone/>
            </a:pPr>
            <a:r>
              <a:rPr b="0" i="0" lang="en-US" sz="1100" u="none" cap="none" strike="noStrike">
                <a:solidFill>
                  <a:srgbClr val="6B7280"/>
                </a:solidFill>
                <a:latin typeface="Calibri"/>
                <a:ea typeface="Calibri"/>
                <a:cs typeface="Calibri"/>
                <a:sym typeface="Calibri"/>
              </a:rPr>
              <a:t>FAERS reports are semi-structured JSON</a:t>
            </a:r>
            <a:r>
              <a:rPr lang="en-US" sz="1100">
                <a:solidFill>
                  <a:srgbClr val="6B7280"/>
                </a:solidFill>
                <a:latin typeface="Calibri"/>
                <a:ea typeface="Calibri"/>
                <a:cs typeface="Calibri"/>
                <a:sym typeface="Calibri"/>
              </a:rPr>
              <a:t>.</a:t>
            </a:r>
            <a:r>
              <a:rPr b="0" i="0" lang="en-US" sz="1100" u="none" cap="none" strike="noStrike">
                <a:solidFill>
                  <a:srgbClr val="6B7280"/>
                </a:solidFill>
                <a:latin typeface="Calibri"/>
                <a:ea typeface="Calibri"/>
                <a:cs typeface="Calibri"/>
                <a:sym typeface="Calibri"/>
              </a:rPr>
              <a:t> MongoDB's flexible schema handles variable fields (different drugs, reactions, outcomes) without forcing a rigid relational schema.</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428"/>
        </a:solidFill>
      </p:bgPr>
    </p:bg>
    <p:spTree>
      <p:nvGrpSpPr>
        <p:cNvPr id="362" name="Shape 362"/>
        <p:cNvGrpSpPr/>
        <p:nvPr/>
      </p:nvGrpSpPr>
      <p:grpSpPr>
        <a:xfrm>
          <a:off x="0" y="0"/>
          <a:ext cx="0" cy="0"/>
          <a:chOff x="0" y="0"/>
          <a:chExt cx="0" cy="0"/>
        </a:xfrm>
      </p:grpSpPr>
      <p:sp>
        <p:nvSpPr>
          <p:cNvPr id="363" name="Google Shape;363;p12"/>
          <p:cNvSpPr/>
          <p:nvPr/>
        </p:nvSpPr>
        <p:spPr>
          <a:xfrm>
            <a:off x="0" y="0"/>
            <a:ext cx="9144000" cy="640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12"/>
          <p:cNvSpPr/>
          <p:nvPr/>
        </p:nvSpPr>
        <p:spPr>
          <a:xfrm>
            <a:off x="548640" y="1463040"/>
            <a:ext cx="804672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CA3AF"/>
              </a:buClr>
              <a:buSzPts val="1500"/>
              <a:buFont typeface="Calibri"/>
              <a:buNone/>
            </a:pPr>
            <a:r>
              <a:rPr b="1" i="1" lang="en-US" sz="1500" u="none" cap="none" strike="noStrike">
                <a:solidFill>
                  <a:srgbClr val="9CA3AF"/>
                </a:solidFill>
                <a:latin typeface="Calibri"/>
                <a:ea typeface="Calibri"/>
                <a:cs typeface="Calibri"/>
                <a:sym typeface="Calibri"/>
              </a:rPr>
              <a:t>Putting it all together</a:t>
            </a:r>
            <a:endParaRPr b="1" i="1" sz="1500" u="none" cap="none" strike="noStrike">
              <a:solidFill>
                <a:schemeClr val="dk1"/>
              </a:solidFill>
              <a:latin typeface="Calibri"/>
              <a:ea typeface="Calibri"/>
              <a:cs typeface="Calibri"/>
              <a:sym typeface="Calibri"/>
            </a:endParaRPr>
          </a:p>
        </p:txBody>
      </p:sp>
      <p:sp>
        <p:nvSpPr>
          <p:cNvPr id="365" name="Google Shape;365;p12"/>
          <p:cNvSpPr/>
          <p:nvPr/>
        </p:nvSpPr>
        <p:spPr>
          <a:xfrm>
            <a:off x="548640" y="1965960"/>
            <a:ext cx="8046720" cy="7772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4200"/>
              <a:buFont typeface="Calibri"/>
              <a:buNone/>
            </a:pPr>
            <a:r>
              <a:rPr b="1" i="0" lang="en-US" sz="4200" u="none" cap="none" strike="noStrike">
                <a:solidFill>
                  <a:srgbClr val="FFFFFF"/>
                </a:solidFill>
                <a:latin typeface="Calibri"/>
                <a:ea typeface="Calibri"/>
                <a:cs typeface="Calibri"/>
                <a:sym typeface="Calibri"/>
              </a:rPr>
              <a:t>The Unified Safety Report</a:t>
            </a:r>
            <a:endParaRPr b="0" i="0" sz="4200" u="none" cap="none" strike="noStrike">
              <a:solidFill>
                <a:schemeClr val="dk1"/>
              </a:solidFill>
              <a:latin typeface="Calibri"/>
              <a:ea typeface="Calibri"/>
              <a:cs typeface="Calibri"/>
              <a:sym typeface="Calibri"/>
            </a:endParaRPr>
          </a:p>
        </p:txBody>
      </p:sp>
      <p:cxnSp>
        <p:nvCxnSpPr>
          <p:cNvPr id="366" name="Google Shape;366;p12"/>
          <p:cNvCxnSpPr/>
          <p:nvPr/>
        </p:nvCxnSpPr>
        <p:spPr>
          <a:xfrm>
            <a:off x="548640" y="2834640"/>
            <a:ext cx="2560320" cy="0"/>
          </a:xfrm>
          <a:prstGeom prst="straightConnector1">
            <a:avLst/>
          </a:prstGeom>
          <a:noFill/>
          <a:ln cap="flat" cmpd="sng" w="19050">
            <a:solidFill>
              <a:srgbClr val="1A7F6E"/>
            </a:solidFill>
            <a:prstDash val="solid"/>
            <a:round/>
            <a:headEnd len="sm" w="sm" type="none"/>
            <a:tailEnd len="sm" w="sm" type="none"/>
          </a:ln>
        </p:spPr>
      </p:cxnSp>
      <p:sp>
        <p:nvSpPr>
          <p:cNvPr id="367" name="Google Shape;367;p12"/>
          <p:cNvSpPr/>
          <p:nvPr/>
        </p:nvSpPr>
        <p:spPr>
          <a:xfrm>
            <a:off x="548640" y="3017520"/>
            <a:ext cx="731520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4A3B8"/>
              </a:buClr>
              <a:buSzPts val="1400"/>
              <a:buFont typeface="Calibri"/>
              <a:buNone/>
            </a:pPr>
            <a:r>
              <a:rPr b="0" i="1" lang="en-US" sz="1400" u="none" cap="none" strike="noStrike">
                <a:solidFill>
                  <a:srgbClr val="94A3B8"/>
                </a:solidFill>
                <a:latin typeface="Calibri"/>
                <a:ea typeface="Calibri"/>
                <a:cs typeface="Calibri"/>
                <a:sym typeface="Calibri"/>
              </a:rPr>
              <a:t>Given a patient ID and a proposed drug, four databases collaborate to answer: is this safe?</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372" name="Shape 372"/>
        <p:cNvGrpSpPr/>
        <p:nvPr/>
      </p:nvGrpSpPr>
      <p:grpSpPr>
        <a:xfrm>
          <a:off x="0" y="0"/>
          <a:ext cx="0" cy="0"/>
          <a:chOff x="0" y="0"/>
          <a:chExt cx="0" cy="0"/>
        </a:xfrm>
      </p:grpSpPr>
      <p:sp>
        <p:nvSpPr>
          <p:cNvPr id="373" name="Google Shape;373;p13"/>
          <p:cNvSpPr/>
          <p:nvPr/>
        </p:nvSpPr>
        <p:spPr>
          <a:xfrm>
            <a:off x="370350" y="2981099"/>
            <a:ext cx="8403300" cy="16272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3"/>
          <p:cNvSpPr/>
          <p:nvPr/>
        </p:nvSpPr>
        <p:spPr>
          <a:xfrm>
            <a:off x="301825" y="2981111"/>
            <a:ext cx="113400" cy="16272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13"/>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13"/>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Unified Safety Report — Orchestration Flow</a:t>
            </a:r>
            <a:endParaRPr b="0" i="0" sz="2200" u="none" cap="none" strike="noStrike">
              <a:solidFill>
                <a:schemeClr val="dk1"/>
              </a:solidFill>
              <a:latin typeface="Calibri"/>
              <a:ea typeface="Calibri"/>
              <a:cs typeface="Calibri"/>
              <a:sym typeface="Calibri"/>
            </a:endParaRPr>
          </a:p>
        </p:txBody>
      </p:sp>
      <p:sp>
        <p:nvSpPr>
          <p:cNvPr id="377" name="Google Shape;377;p13"/>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13</a:t>
            </a:r>
            <a:endParaRPr b="0" i="0" sz="900" u="none" cap="none" strike="noStrike">
              <a:solidFill>
                <a:schemeClr val="dk1"/>
              </a:solidFill>
              <a:latin typeface="Calibri"/>
              <a:ea typeface="Calibri"/>
              <a:cs typeface="Calibri"/>
              <a:sym typeface="Calibri"/>
            </a:endParaRPr>
          </a:p>
        </p:txBody>
      </p:sp>
      <p:cxnSp>
        <p:nvCxnSpPr>
          <p:cNvPr id="378" name="Google Shape;378;p13"/>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379" name="Google Shape;379;p13"/>
          <p:cNvSpPr/>
          <p:nvPr/>
        </p:nvSpPr>
        <p:spPr>
          <a:xfrm>
            <a:off x="1050" y="1563700"/>
            <a:ext cx="1572900" cy="1170300"/>
          </a:xfrm>
          <a:prstGeom prst="rect">
            <a:avLst/>
          </a:prstGeom>
          <a:solidFill>
            <a:srgbClr val="1E2428"/>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13"/>
          <p:cNvSpPr/>
          <p:nvPr/>
        </p:nvSpPr>
        <p:spPr>
          <a:xfrm>
            <a:off x="142731" y="1812737"/>
            <a:ext cx="1261800" cy="4755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150"/>
              <a:buFont typeface="Calibri"/>
              <a:buNone/>
            </a:pPr>
            <a:r>
              <a:rPr b="1" i="0" lang="en-US" sz="1200" u="none" cap="none" strike="noStrike">
                <a:solidFill>
                  <a:srgbClr val="FFFFFF"/>
                </a:solidFill>
                <a:latin typeface="Calibri"/>
                <a:ea typeface="Calibri"/>
                <a:cs typeface="Calibri"/>
                <a:sym typeface="Calibri"/>
              </a:rPr>
              <a:t>Patient Profile</a:t>
            </a:r>
            <a:endParaRPr b="0" i="0" sz="1200" u="none" cap="none" strike="noStrike">
              <a:solidFill>
                <a:schemeClr val="dk1"/>
              </a:solidFill>
              <a:latin typeface="Calibri"/>
              <a:ea typeface="Calibri"/>
              <a:cs typeface="Calibri"/>
              <a:sym typeface="Calibri"/>
            </a:endParaRPr>
          </a:p>
        </p:txBody>
      </p:sp>
      <p:sp>
        <p:nvSpPr>
          <p:cNvPr id="381" name="Google Shape;381;p13"/>
          <p:cNvSpPr/>
          <p:nvPr/>
        </p:nvSpPr>
        <p:spPr>
          <a:xfrm>
            <a:off x="142731" y="2475688"/>
            <a:ext cx="1261800" cy="2013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CA3AF"/>
              </a:buClr>
              <a:buSzPts val="900"/>
              <a:buFont typeface="Calibri"/>
              <a:buNone/>
            </a:pPr>
            <a:r>
              <a:rPr b="0" i="0" lang="en-US" sz="1200" u="none" cap="none" strike="noStrike">
                <a:solidFill>
                  <a:srgbClr val="9CA3AF"/>
                </a:solidFill>
                <a:latin typeface="Calibri"/>
                <a:ea typeface="Calibri"/>
                <a:cs typeface="Calibri"/>
                <a:sym typeface="Calibri"/>
              </a:rPr>
              <a:t>PostgreSQL</a:t>
            </a:r>
            <a:endParaRPr b="0" i="0" sz="1200" u="none" cap="none" strike="noStrike">
              <a:solidFill>
                <a:schemeClr val="dk1"/>
              </a:solidFill>
              <a:latin typeface="Calibri"/>
              <a:ea typeface="Calibri"/>
              <a:cs typeface="Calibri"/>
              <a:sym typeface="Calibri"/>
            </a:endParaRPr>
          </a:p>
        </p:txBody>
      </p:sp>
      <p:cxnSp>
        <p:nvCxnSpPr>
          <p:cNvPr id="382" name="Google Shape;382;p13"/>
          <p:cNvCxnSpPr/>
          <p:nvPr/>
        </p:nvCxnSpPr>
        <p:spPr>
          <a:xfrm>
            <a:off x="1610850" y="2148954"/>
            <a:ext cx="242100" cy="0"/>
          </a:xfrm>
          <a:prstGeom prst="straightConnector1">
            <a:avLst/>
          </a:prstGeom>
          <a:noFill/>
          <a:ln cap="flat" cmpd="sng" w="19050">
            <a:solidFill>
              <a:srgbClr val="1A7F6E"/>
            </a:solidFill>
            <a:prstDash val="solid"/>
            <a:round/>
            <a:headEnd len="sm" w="sm" type="none"/>
            <a:tailEnd len="sm" w="sm" type="none"/>
          </a:ln>
        </p:spPr>
      </p:cxnSp>
      <p:sp>
        <p:nvSpPr>
          <p:cNvPr id="383" name="Google Shape;383;p13"/>
          <p:cNvSpPr/>
          <p:nvPr/>
        </p:nvSpPr>
        <p:spPr>
          <a:xfrm>
            <a:off x="1669867" y="2020888"/>
            <a:ext cx="425100" cy="2559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1A7F6E"/>
              </a:buClr>
              <a:buSzPts val="1000"/>
              <a:buFont typeface="Calibri"/>
              <a:buNone/>
            </a:pPr>
            <a:r>
              <a:rPr b="0" i="0" lang="en-US" sz="1000" u="none" cap="none" strike="noStrike">
                <a:solidFill>
                  <a:srgbClr val="1A7F6E"/>
                </a:solidFill>
                <a:latin typeface="Calibri"/>
                <a:ea typeface="Calibri"/>
                <a:cs typeface="Calibri"/>
                <a:sym typeface="Calibri"/>
              </a:rPr>
              <a:t>▶</a:t>
            </a:r>
            <a:endParaRPr b="0" i="0" sz="1000" u="none" cap="none" strike="noStrike">
              <a:solidFill>
                <a:schemeClr val="dk1"/>
              </a:solidFill>
              <a:latin typeface="Calibri"/>
              <a:ea typeface="Calibri"/>
              <a:cs typeface="Calibri"/>
              <a:sym typeface="Calibri"/>
            </a:endParaRPr>
          </a:p>
        </p:txBody>
      </p:sp>
      <p:sp>
        <p:nvSpPr>
          <p:cNvPr id="384" name="Google Shape;384;p13"/>
          <p:cNvSpPr/>
          <p:nvPr/>
        </p:nvSpPr>
        <p:spPr>
          <a:xfrm>
            <a:off x="1994417" y="1559105"/>
            <a:ext cx="1572900" cy="1170300"/>
          </a:xfrm>
          <a:prstGeom prst="rect">
            <a:avLst/>
          </a:prstGeom>
          <a:solidFill>
            <a:srgbClr val="1E2428"/>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13"/>
          <p:cNvSpPr/>
          <p:nvPr/>
        </p:nvSpPr>
        <p:spPr>
          <a:xfrm>
            <a:off x="2094970" y="1915717"/>
            <a:ext cx="1444800" cy="4755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150"/>
              <a:buFont typeface="Calibri"/>
              <a:buNone/>
            </a:pPr>
            <a:r>
              <a:rPr b="1" i="0" lang="en-US" sz="1200" u="none" cap="none" strike="noStrike">
                <a:solidFill>
                  <a:srgbClr val="FFFFFF"/>
                </a:solidFill>
                <a:latin typeface="Calibri"/>
                <a:ea typeface="Calibri"/>
                <a:cs typeface="Calibri"/>
                <a:sym typeface="Calibri"/>
              </a:rPr>
              <a:t>Interaction</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150"/>
              <a:buFont typeface="Calibri"/>
              <a:buNone/>
            </a:pPr>
            <a:r>
              <a:rPr b="1" i="0" lang="en-US" sz="1200" u="none" cap="none" strike="noStrike">
                <a:solidFill>
                  <a:srgbClr val="FFFFFF"/>
                </a:solidFill>
                <a:latin typeface="Calibri"/>
                <a:ea typeface="Calibri"/>
                <a:cs typeface="Calibri"/>
                <a:sym typeface="Calibri"/>
              </a:rPr>
              <a:t>&amp; Side Effects</a:t>
            </a:r>
            <a:endParaRPr b="0" i="0" sz="1200" u="none" cap="none" strike="noStrike">
              <a:solidFill>
                <a:schemeClr val="dk1"/>
              </a:solidFill>
              <a:latin typeface="Calibri"/>
              <a:ea typeface="Calibri"/>
              <a:cs typeface="Calibri"/>
              <a:sym typeface="Calibri"/>
            </a:endParaRPr>
          </a:p>
        </p:txBody>
      </p:sp>
      <p:sp>
        <p:nvSpPr>
          <p:cNvPr id="386" name="Google Shape;386;p13"/>
          <p:cNvSpPr/>
          <p:nvPr/>
        </p:nvSpPr>
        <p:spPr>
          <a:xfrm>
            <a:off x="2067570" y="2473505"/>
            <a:ext cx="1444800" cy="2013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CA3AF"/>
              </a:buClr>
              <a:buSzPts val="900"/>
              <a:buFont typeface="Calibri"/>
              <a:buNone/>
            </a:pPr>
            <a:r>
              <a:rPr b="0" i="0" lang="en-US" sz="1200" u="none" cap="none" strike="noStrike">
                <a:solidFill>
                  <a:srgbClr val="9CA3AF"/>
                </a:solidFill>
                <a:latin typeface="Calibri"/>
                <a:ea typeface="Calibri"/>
                <a:cs typeface="Calibri"/>
                <a:sym typeface="Calibri"/>
              </a:rPr>
              <a:t>Neo4j</a:t>
            </a:r>
            <a:endParaRPr b="0" i="0" sz="1200" u="none" cap="none" strike="noStrike">
              <a:solidFill>
                <a:schemeClr val="dk1"/>
              </a:solidFill>
              <a:latin typeface="Calibri"/>
              <a:ea typeface="Calibri"/>
              <a:cs typeface="Calibri"/>
              <a:sym typeface="Calibri"/>
            </a:endParaRPr>
          </a:p>
        </p:txBody>
      </p:sp>
      <p:cxnSp>
        <p:nvCxnSpPr>
          <p:cNvPr id="387" name="Google Shape;387;p13"/>
          <p:cNvCxnSpPr/>
          <p:nvPr/>
        </p:nvCxnSpPr>
        <p:spPr>
          <a:xfrm>
            <a:off x="3594361" y="2153534"/>
            <a:ext cx="292500" cy="0"/>
          </a:xfrm>
          <a:prstGeom prst="straightConnector1">
            <a:avLst/>
          </a:prstGeom>
          <a:noFill/>
          <a:ln cap="flat" cmpd="sng" w="19050">
            <a:solidFill>
              <a:srgbClr val="1A7F6E"/>
            </a:solidFill>
            <a:prstDash val="solid"/>
            <a:round/>
            <a:headEnd len="sm" w="sm" type="none"/>
            <a:tailEnd len="sm" w="sm" type="none"/>
          </a:ln>
        </p:spPr>
      </p:cxnSp>
      <p:sp>
        <p:nvSpPr>
          <p:cNvPr id="388" name="Google Shape;388;p13"/>
          <p:cNvSpPr/>
          <p:nvPr/>
        </p:nvSpPr>
        <p:spPr>
          <a:xfrm>
            <a:off x="3667513" y="2025513"/>
            <a:ext cx="411900" cy="2559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1A7F6E"/>
              </a:buClr>
              <a:buSzPts val="1000"/>
              <a:buFont typeface="Calibri"/>
              <a:buNone/>
            </a:pPr>
            <a:r>
              <a:rPr b="0" i="0" lang="en-US" sz="1000" u="none" cap="none" strike="noStrike">
                <a:solidFill>
                  <a:srgbClr val="1A7F6E"/>
                </a:solidFill>
                <a:latin typeface="Calibri"/>
                <a:ea typeface="Calibri"/>
                <a:cs typeface="Calibri"/>
                <a:sym typeface="Calibri"/>
              </a:rPr>
              <a:t>▶</a:t>
            </a:r>
            <a:endParaRPr b="0" i="0" sz="1000" u="none" cap="none" strike="noStrike">
              <a:solidFill>
                <a:schemeClr val="dk1"/>
              </a:solidFill>
              <a:latin typeface="Calibri"/>
              <a:ea typeface="Calibri"/>
              <a:cs typeface="Calibri"/>
              <a:sym typeface="Calibri"/>
            </a:endParaRPr>
          </a:p>
        </p:txBody>
      </p:sp>
      <p:sp>
        <p:nvSpPr>
          <p:cNvPr id="389" name="Google Shape;389;p13"/>
          <p:cNvSpPr/>
          <p:nvPr/>
        </p:nvSpPr>
        <p:spPr>
          <a:xfrm>
            <a:off x="3914658" y="1559105"/>
            <a:ext cx="1572900" cy="1170300"/>
          </a:xfrm>
          <a:prstGeom prst="rect">
            <a:avLst/>
          </a:prstGeom>
          <a:solidFill>
            <a:srgbClr val="1E2428"/>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13"/>
          <p:cNvSpPr/>
          <p:nvPr/>
        </p:nvSpPr>
        <p:spPr>
          <a:xfrm>
            <a:off x="3987810" y="1874567"/>
            <a:ext cx="1444800" cy="4755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150"/>
              <a:buFont typeface="Calibri"/>
              <a:buNone/>
            </a:pPr>
            <a:r>
              <a:rPr b="1" i="0" lang="en-US" sz="1200" u="none" cap="none" strike="noStrike">
                <a:solidFill>
                  <a:srgbClr val="FFFFFF"/>
                </a:solidFill>
                <a:latin typeface="Calibri"/>
                <a:ea typeface="Calibri"/>
                <a:cs typeface="Calibri"/>
                <a:sym typeface="Calibri"/>
              </a:rPr>
              <a:t>Similar</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150"/>
              <a:buFont typeface="Calibri"/>
              <a:buNone/>
            </a:pPr>
            <a:r>
              <a:rPr b="1" i="0" lang="en-US" sz="1200" u="none" cap="none" strike="noStrike">
                <a:solidFill>
                  <a:srgbClr val="FFFFFF"/>
                </a:solidFill>
                <a:latin typeface="Calibri"/>
                <a:ea typeface="Calibri"/>
                <a:cs typeface="Calibri"/>
                <a:sym typeface="Calibri"/>
              </a:rPr>
              <a:t>FAERS Cases</a:t>
            </a:r>
            <a:endParaRPr b="0" i="0" sz="1200" u="none" cap="none" strike="noStrike">
              <a:solidFill>
                <a:schemeClr val="dk1"/>
              </a:solidFill>
              <a:latin typeface="Calibri"/>
              <a:ea typeface="Calibri"/>
              <a:cs typeface="Calibri"/>
              <a:sym typeface="Calibri"/>
            </a:endParaRPr>
          </a:p>
        </p:txBody>
      </p:sp>
      <p:sp>
        <p:nvSpPr>
          <p:cNvPr id="391" name="Google Shape;391;p13"/>
          <p:cNvSpPr/>
          <p:nvPr/>
        </p:nvSpPr>
        <p:spPr>
          <a:xfrm>
            <a:off x="3987810" y="2473505"/>
            <a:ext cx="1444800" cy="2013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CA3AF"/>
              </a:buClr>
              <a:buSzPts val="900"/>
              <a:buFont typeface="Calibri"/>
              <a:buNone/>
            </a:pPr>
            <a:r>
              <a:rPr b="0" i="0" lang="en-US" sz="1200" u="none" cap="none" strike="noStrike">
                <a:solidFill>
                  <a:srgbClr val="9CA3AF"/>
                </a:solidFill>
                <a:latin typeface="Calibri"/>
                <a:ea typeface="Calibri"/>
                <a:cs typeface="Calibri"/>
                <a:sym typeface="Calibri"/>
              </a:rPr>
              <a:t>Qdrant</a:t>
            </a:r>
            <a:endParaRPr b="0" i="0" sz="1200" u="none" cap="none" strike="noStrike">
              <a:solidFill>
                <a:schemeClr val="dk1"/>
              </a:solidFill>
              <a:latin typeface="Calibri"/>
              <a:ea typeface="Calibri"/>
              <a:cs typeface="Calibri"/>
              <a:sym typeface="Calibri"/>
            </a:endParaRPr>
          </a:p>
        </p:txBody>
      </p:sp>
      <p:cxnSp>
        <p:nvCxnSpPr>
          <p:cNvPr id="392" name="Google Shape;392;p13"/>
          <p:cNvCxnSpPr/>
          <p:nvPr/>
        </p:nvCxnSpPr>
        <p:spPr>
          <a:xfrm>
            <a:off x="5501001" y="2153534"/>
            <a:ext cx="292500" cy="0"/>
          </a:xfrm>
          <a:prstGeom prst="straightConnector1">
            <a:avLst/>
          </a:prstGeom>
          <a:noFill/>
          <a:ln cap="flat" cmpd="sng" w="19050">
            <a:solidFill>
              <a:srgbClr val="1A7F6E"/>
            </a:solidFill>
            <a:prstDash val="solid"/>
            <a:round/>
            <a:headEnd len="sm" w="sm" type="none"/>
            <a:tailEnd len="sm" w="sm" type="none"/>
          </a:ln>
        </p:spPr>
      </p:cxnSp>
      <p:sp>
        <p:nvSpPr>
          <p:cNvPr id="393" name="Google Shape;393;p13"/>
          <p:cNvSpPr/>
          <p:nvPr/>
        </p:nvSpPr>
        <p:spPr>
          <a:xfrm>
            <a:off x="5574162" y="2025513"/>
            <a:ext cx="411900" cy="2559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1A7F6E"/>
              </a:buClr>
              <a:buSzPts val="1000"/>
              <a:buFont typeface="Calibri"/>
              <a:buNone/>
            </a:pPr>
            <a:r>
              <a:rPr b="0" i="0" lang="en-US" sz="1000" u="none" cap="none" strike="noStrike">
                <a:solidFill>
                  <a:srgbClr val="1A7F6E"/>
                </a:solidFill>
                <a:latin typeface="Calibri"/>
                <a:ea typeface="Calibri"/>
                <a:cs typeface="Calibri"/>
                <a:sym typeface="Calibri"/>
              </a:rPr>
              <a:t>▶</a:t>
            </a:r>
            <a:endParaRPr b="0" i="0" sz="1000" u="none" cap="none" strike="noStrike">
              <a:solidFill>
                <a:schemeClr val="dk1"/>
              </a:solidFill>
              <a:latin typeface="Calibri"/>
              <a:ea typeface="Calibri"/>
              <a:cs typeface="Calibri"/>
              <a:sym typeface="Calibri"/>
            </a:endParaRPr>
          </a:p>
        </p:txBody>
      </p:sp>
      <p:sp>
        <p:nvSpPr>
          <p:cNvPr id="394" name="Google Shape;394;p13"/>
          <p:cNvSpPr/>
          <p:nvPr/>
        </p:nvSpPr>
        <p:spPr>
          <a:xfrm>
            <a:off x="5834898" y="1559105"/>
            <a:ext cx="1572900" cy="1170300"/>
          </a:xfrm>
          <a:prstGeom prst="rect">
            <a:avLst/>
          </a:prstGeom>
          <a:solidFill>
            <a:srgbClr val="1E2428"/>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13"/>
          <p:cNvSpPr/>
          <p:nvPr/>
        </p:nvSpPr>
        <p:spPr>
          <a:xfrm>
            <a:off x="5908049" y="1874567"/>
            <a:ext cx="1444800" cy="4755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150"/>
              <a:buFont typeface="Calibri"/>
              <a:buNone/>
            </a:pPr>
            <a:r>
              <a:rPr b="1" i="0" lang="en-US" sz="1200" u="none" cap="none" strike="noStrike">
                <a:solidFill>
                  <a:srgbClr val="FFFFFF"/>
                </a:solidFill>
                <a:latin typeface="Calibri"/>
                <a:ea typeface="Calibri"/>
                <a:cs typeface="Calibri"/>
                <a:sym typeface="Calibri"/>
              </a:rPr>
              <a:t>Evidence</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150"/>
              <a:buFont typeface="Calibri"/>
              <a:buNone/>
            </a:pPr>
            <a:r>
              <a:rPr b="1" i="0" lang="en-US" sz="1200" u="none" cap="none" strike="noStrike">
                <a:solidFill>
                  <a:srgbClr val="FFFFFF"/>
                </a:solidFill>
                <a:latin typeface="Calibri"/>
                <a:ea typeface="Calibri"/>
                <a:cs typeface="Calibri"/>
                <a:sym typeface="Calibri"/>
              </a:rPr>
              <a:t>Retrieval</a:t>
            </a:r>
            <a:endParaRPr b="0" i="0" sz="1200" u="none" cap="none" strike="noStrike">
              <a:solidFill>
                <a:schemeClr val="dk1"/>
              </a:solidFill>
              <a:latin typeface="Calibri"/>
              <a:ea typeface="Calibri"/>
              <a:cs typeface="Calibri"/>
              <a:sym typeface="Calibri"/>
            </a:endParaRPr>
          </a:p>
        </p:txBody>
      </p:sp>
      <p:sp>
        <p:nvSpPr>
          <p:cNvPr id="396" name="Google Shape;396;p13"/>
          <p:cNvSpPr/>
          <p:nvPr/>
        </p:nvSpPr>
        <p:spPr>
          <a:xfrm>
            <a:off x="5908049" y="2473505"/>
            <a:ext cx="1444800" cy="2013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CA3AF"/>
              </a:buClr>
              <a:buSzPts val="900"/>
              <a:buFont typeface="Calibri"/>
              <a:buNone/>
            </a:pPr>
            <a:r>
              <a:rPr b="0" i="0" lang="en-US" sz="1200" u="none" cap="none" strike="noStrike">
                <a:solidFill>
                  <a:srgbClr val="9CA3AF"/>
                </a:solidFill>
                <a:latin typeface="Calibri"/>
                <a:ea typeface="Calibri"/>
                <a:cs typeface="Calibri"/>
                <a:sym typeface="Calibri"/>
              </a:rPr>
              <a:t>MongoDB</a:t>
            </a:r>
            <a:endParaRPr b="0" i="0" sz="1200" u="none" cap="none" strike="noStrike">
              <a:solidFill>
                <a:schemeClr val="dk1"/>
              </a:solidFill>
              <a:latin typeface="Calibri"/>
              <a:ea typeface="Calibri"/>
              <a:cs typeface="Calibri"/>
              <a:sym typeface="Calibri"/>
            </a:endParaRPr>
          </a:p>
        </p:txBody>
      </p:sp>
      <p:cxnSp>
        <p:nvCxnSpPr>
          <p:cNvPr id="397" name="Google Shape;397;p13"/>
          <p:cNvCxnSpPr/>
          <p:nvPr/>
        </p:nvCxnSpPr>
        <p:spPr>
          <a:xfrm>
            <a:off x="7407666" y="2153521"/>
            <a:ext cx="292500" cy="0"/>
          </a:xfrm>
          <a:prstGeom prst="straightConnector1">
            <a:avLst/>
          </a:prstGeom>
          <a:noFill/>
          <a:ln cap="flat" cmpd="sng" w="19050">
            <a:solidFill>
              <a:srgbClr val="1A7F6E"/>
            </a:solidFill>
            <a:prstDash val="solid"/>
            <a:round/>
            <a:headEnd len="sm" w="sm" type="none"/>
            <a:tailEnd len="sm" w="sm" type="none"/>
          </a:ln>
        </p:spPr>
      </p:cxnSp>
      <p:sp>
        <p:nvSpPr>
          <p:cNvPr id="398" name="Google Shape;398;p13"/>
          <p:cNvSpPr/>
          <p:nvPr/>
        </p:nvSpPr>
        <p:spPr>
          <a:xfrm>
            <a:off x="7480813" y="2025500"/>
            <a:ext cx="411900" cy="2559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1A7F6E"/>
              </a:buClr>
              <a:buSzPts val="1000"/>
              <a:buFont typeface="Calibri"/>
              <a:buNone/>
            </a:pPr>
            <a:r>
              <a:rPr b="0" i="0" lang="en-US" sz="1000" u="none" cap="none" strike="noStrike">
                <a:solidFill>
                  <a:srgbClr val="1A7F6E"/>
                </a:solidFill>
                <a:latin typeface="Calibri"/>
                <a:ea typeface="Calibri"/>
                <a:cs typeface="Calibri"/>
                <a:sym typeface="Calibri"/>
              </a:rPr>
              <a:t>▶</a:t>
            </a:r>
            <a:endParaRPr b="0" i="0" sz="1000" u="none" cap="none" strike="noStrike">
              <a:solidFill>
                <a:schemeClr val="dk1"/>
              </a:solidFill>
              <a:latin typeface="Calibri"/>
              <a:ea typeface="Calibri"/>
              <a:cs typeface="Calibri"/>
              <a:sym typeface="Calibri"/>
            </a:endParaRPr>
          </a:p>
        </p:txBody>
      </p:sp>
      <p:sp>
        <p:nvSpPr>
          <p:cNvPr id="399" name="Google Shape;399;p13"/>
          <p:cNvSpPr/>
          <p:nvPr/>
        </p:nvSpPr>
        <p:spPr>
          <a:xfrm>
            <a:off x="7755148" y="1559100"/>
            <a:ext cx="1389000" cy="11703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13"/>
          <p:cNvSpPr/>
          <p:nvPr/>
        </p:nvSpPr>
        <p:spPr>
          <a:xfrm>
            <a:off x="7810065" y="1915717"/>
            <a:ext cx="1444800" cy="4755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150"/>
              <a:buFont typeface="Calibri"/>
              <a:buNone/>
            </a:pPr>
            <a:r>
              <a:rPr b="1" i="0" lang="en-US" sz="1200" u="none" cap="none" strike="noStrike">
                <a:solidFill>
                  <a:srgbClr val="FFFFFF"/>
                </a:solidFill>
                <a:latin typeface="Calibri"/>
                <a:ea typeface="Calibri"/>
                <a:cs typeface="Calibri"/>
                <a:sym typeface="Calibri"/>
              </a:rPr>
              <a:t>Safety</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150"/>
              <a:buFont typeface="Calibri"/>
              <a:buNone/>
            </a:pPr>
            <a:r>
              <a:rPr b="1" i="0" lang="en-US" sz="1200" u="none" cap="none" strike="noStrike">
                <a:solidFill>
                  <a:srgbClr val="FFFFFF"/>
                </a:solidFill>
                <a:latin typeface="Calibri"/>
                <a:ea typeface="Calibri"/>
                <a:cs typeface="Calibri"/>
                <a:sym typeface="Calibri"/>
              </a:rPr>
              <a:t>Report</a:t>
            </a:r>
            <a:endParaRPr b="0" i="0" sz="1200" u="none" cap="none" strike="noStrike">
              <a:solidFill>
                <a:schemeClr val="dk1"/>
              </a:solidFill>
              <a:latin typeface="Calibri"/>
              <a:ea typeface="Calibri"/>
              <a:cs typeface="Calibri"/>
              <a:sym typeface="Calibri"/>
            </a:endParaRPr>
          </a:p>
        </p:txBody>
      </p:sp>
      <p:sp>
        <p:nvSpPr>
          <p:cNvPr id="401" name="Google Shape;401;p13"/>
          <p:cNvSpPr/>
          <p:nvPr/>
        </p:nvSpPr>
        <p:spPr>
          <a:xfrm>
            <a:off x="7828290" y="2473505"/>
            <a:ext cx="1444800" cy="2013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0F5EE"/>
              </a:buClr>
              <a:buSzPts val="900"/>
              <a:buFont typeface="Calibri"/>
              <a:buNone/>
            </a:pPr>
            <a:r>
              <a:rPr b="0" i="0" lang="en-US" sz="1200" u="none" cap="none" strike="noStrike">
                <a:solidFill>
                  <a:srgbClr val="D0F5EE"/>
                </a:solidFill>
                <a:latin typeface="Calibri"/>
                <a:ea typeface="Calibri"/>
                <a:cs typeface="Calibri"/>
                <a:sym typeface="Calibri"/>
              </a:rPr>
              <a:t>Output</a:t>
            </a:r>
            <a:endParaRPr b="0" i="0" sz="1200" u="none" cap="none" strike="noStrike">
              <a:solidFill>
                <a:schemeClr val="dk1"/>
              </a:solidFill>
              <a:latin typeface="Calibri"/>
              <a:ea typeface="Calibri"/>
              <a:cs typeface="Calibri"/>
              <a:sym typeface="Calibri"/>
            </a:endParaRPr>
          </a:p>
        </p:txBody>
      </p:sp>
      <p:sp>
        <p:nvSpPr>
          <p:cNvPr id="402" name="Google Shape;402;p13"/>
          <p:cNvSpPr/>
          <p:nvPr/>
        </p:nvSpPr>
        <p:spPr>
          <a:xfrm>
            <a:off x="502920" y="2999232"/>
            <a:ext cx="804672"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100"/>
              <a:buFont typeface="Calibri"/>
              <a:buNone/>
            </a:pPr>
            <a:r>
              <a:rPr b="1" i="0" lang="en-US" sz="1200" u="none" cap="none" strike="noStrike">
                <a:solidFill>
                  <a:srgbClr val="1A7F6E"/>
                </a:solidFill>
                <a:latin typeface="Calibri"/>
                <a:ea typeface="Calibri"/>
                <a:cs typeface="Calibri"/>
                <a:sym typeface="Calibri"/>
              </a:rPr>
              <a:t>Step 1  </a:t>
            </a:r>
            <a:endParaRPr b="0" i="0" sz="1200" u="none" cap="none" strike="noStrike">
              <a:solidFill>
                <a:schemeClr val="dk1"/>
              </a:solidFill>
              <a:latin typeface="Calibri"/>
              <a:ea typeface="Calibri"/>
              <a:cs typeface="Calibri"/>
              <a:sym typeface="Calibri"/>
            </a:endParaRPr>
          </a:p>
        </p:txBody>
      </p:sp>
      <p:sp>
        <p:nvSpPr>
          <p:cNvPr id="403" name="Google Shape;403;p13"/>
          <p:cNvSpPr/>
          <p:nvPr/>
        </p:nvSpPr>
        <p:spPr>
          <a:xfrm>
            <a:off x="1298448" y="2999232"/>
            <a:ext cx="736092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150"/>
              <a:buFont typeface="Calibri"/>
              <a:buNone/>
            </a:pPr>
            <a:r>
              <a:rPr b="0" i="0" lang="en-US" sz="1250" u="none" cap="none" strike="noStrike">
                <a:solidFill>
                  <a:srgbClr val="2C2C2C"/>
                </a:solidFill>
                <a:latin typeface="Calibri"/>
                <a:ea typeface="Calibri"/>
                <a:cs typeface="Calibri"/>
                <a:sym typeface="Calibri"/>
              </a:rPr>
              <a:t>Active meds, conditions, allergies, recent labs from Synthea EHR</a:t>
            </a:r>
            <a:endParaRPr b="0" i="0" sz="1250" u="none" cap="none" strike="noStrike">
              <a:solidFill>
                <a:schemeClr val="dk1"/>
              </a:solidFill>
              <a:latin typeface="Calibri"/>
              <a:ea typeface="Calibri"/>
              <a:cs typeface="Calibri"/>
              <a:sym typeface="Calibri"/>
            </a:endParaRPr>
          </a:p>
        </p:txBody>
      </p:sp>
      <p:cxnSp>
        <p:nvCxnSpPr>
          <p:cNvPr id="404" name="Google Shape;404;p13"/>
          <p:cNvCxnSpPr/>
          <p:nvPr/>
        </p:nvCxnSpPr>
        <p:spPr>
          <a:xfrm>
            <a:off x="502920" y="3337560"/>
            <a:ext cx="8183880" cy="0"/>
          </a:xfrm>
          <a:prstGeom prst="straightConnector1">
            <a:avLst/>
          </a:prstGeom>
          <a:noFill/>
          <a:ln cap="flat" cmpd="sng" w="9525">
            <a:solidFill>
              <a:srgbClr val="E0E0E0"/>
            </a:solidFill>
            <a:prstDash val="solid"/>
            <a:round/>
            <a:headEnd len="sm" w="sm" type="none"/>
            <a:tailEnd len="sm" w="sm" type="none"/>
          </a:ln>
        </p:spPr>
      </p:cxnSp>
      <p:sp>
        <p:nvSpPr>
          <p:cNvPr id="405" name="Google Shape;405;p13"/>
          <p:cNvSpPr/>
          <p:nvPr/>
        </p:nvSpPr>
        <p:spPr>
          <a:xfrm>
            <a:off x="502920" y="3410712"/>
            <a:ext cx="804672"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100"/>
              <a:buFont typeface="Calibri"/>
              <a:buNone/>
            </a:pPr>
            <a:r>
              <a:rPr b="1" i="0" lang="en-US" sz="1200" u="none" cap="none" strike="noStrike">
                <a:solidFill>
                  <a:srgbClr val="1A7F6E"/>
                </a:solidFill>
                <a:latin typeface="Calibri"/>
                <a:ea typeface="Calibri"/>
                <a:cs typeface="Calibri"/>
                <a:sym typeface="Calibri"/>
              </a:rPr>
              <a:t>Step 2  </a:t>
            </a:r>
            <a:endParaRPr b="0" i="0" sz="1200" u="none" cap="none" strike="noStrike">
              <a:solidFill>
                <a:schemeClr val="dk1"/>
              </a:solidFill>
              <a:latin typeface="Calibri"/>
              <a:ea typeface="Calibri"/>
              <a:cs typeface="Calibri"/>
              <a:sym typeface="Calibri"/>
            </a:endParaRPr>
          </a:p>
        </p:txBody>
      </p:sp>
      <p:sp>
        <p:nvSpPr>
          <p:cNvPr id="406" name="Google Shape;406;p13"/>
          <p:cNvSpPr/>
          <p:nvPr/>
        </p:nvSpPr>
        <p:spPr>
          <a:xfrm>
            <a:off x="1298448" y="3410712"/>
            <a:ext cx="736092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150"/>
              <a:buFont typeface="Calibri"/>
              <a:buNone/>
            </a:pPr>
            <a:r>
              <a:rPr b="0" i="0" lang="en-US" sz="1250" u="none" cap="none" strike="noStrike">
                <a:solidFill>
                  <a:srgbClr val="2C2C2C"/>
                </a:solidFill>
                <a:latin typeface="Calibri"/>
                <a:ea typeface="Calibri"/>
                <a:cs typeface="Calibri"/>
                <a:sym typeface="Calibri"/>
              </a:rPr>
              <a:t>Graph traversal: does proposed drug interact with any current med? Known serious side effects?</a:t>
            </a:r>
            <a:endParaRPr b="0" i="0" sz="1250" u="none" cap="none" strike="noStrike">
              <a:solidFill>
                <a:schemeClr val="dk1"/>
              </a:solidFill>
              <a:latin typeface="Calibri"/>
              <a:ea typeface="Calibri"/>
              <a:cs typeface="Calibri"/>
              <a:sym typeface="Calibri"/>
            </a:endParaRPr>
          </a:p>
        </p:txBody>
      </p:sp>
      <p:cxnSp>
        <p:nvCxnSpPr>
          <p:cNvPr id="407" name="Google Shape;407;p13"/>
          <p:cNvCxnSpPr/>
          <p:nvPr/>
        </p:nvCxnSpPr>
        <p:spPr>
          <a:xfrm>
            <a:off x="502920" y="3749040"/>
            <a:ext cx="8183880" cy="0"/>
          </a:xfrm>
          <a:prstGeom prst="straightConnector1">
            <a:avLst/>
          </a:prstGeom>
          <a:noFill/>
          <a:ln cap="flat" cmpd="sng" w="9525">
            <a:solidFill>
              <a:srgbClr val="E0E0E0"/>
            </a:solidFill>
            <a:prstDash val="solid"/>
            <a:round/>
            <a:headEnd len="sm" w="sm" type="none"/>
            <a:tailEnd len="sm" w="sm" type="none"/>
          </a:ln>
        </p:spPr>
      </p:cxnSp>
      <p:sp>
        <p:nvSpPr>
          <p:cNvPr id="408" name="Google Shape;408;p13"/>
          <p:cNvSpPr/>
          <p:nvPr/>
        </p:nvSpPr>
        <p:spPr>
          <a:xfrm>
            <a:off x="502920" y="3822192"/>
            <a:ext cx="804672"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100"/>
              <a:buFont typeface="Calibri"/>
              <a:buNone/>
            </a:pPr>
            <a:r>
              <a:rPr b="1" i="0" lang="en-US" sz="1200" u="none" cap="none" strike="noStrike">
                <a:solidFill>
                  <a:srgbClr val="1A7F6E"/>
                </a:solidFill>
                <a:latin typeface="Calibri"/>
                <a:ea typeface="Calibri"/>
                <a:cs typeface="Calibri"/>
                <a:sym typeface="Calibri"/>
              </a:rPr>
              <a:t>Step 3  </a:t>
            </a:r>
            <a:endParaRPr b="0" i="0" sz="1200" u="none" cap="none" strike="noStrike">
              <a:solidFill>
                <a:schemeClr val="dk1"/>
              </a:solidFill>
              <a:latin typeface="Calibri"/>
              <a:ea typeface="Calibri"/>
              <a:cs typeface="Calibri"/>
              <a:sym typeface="Calibri"/>
            </a:endParaRPr>
          </a:p>
        </p:txBody>
      </p:sp>
      <p:sp>
        <p:nvSpPr>
          <p:cNvPr id="409" name="Google Shape;409;p13"/>
          <p:cNvSpPr/>
          <p:nvPr/>
        </p:nvSpPr>
        <p:spPr>
          <a:xfrm>
            <a:off x="1298448" y="3822192"/>
            <a:ext cx="736092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150"/>
              <a:buFont typeface="Calibri"/>
              <a:buNone/>
            </a:pPr>
            <a:r>
              <a:rPr b="0" i="0" lang="en-US" sz="1200" u="none" cap="none" strike="noStrike">
                <a:solidFill>
                  <a:srgbClr val="2C2C2C"/>
                </a:solidFill>
                <a:latin typeface="Calibri"/>
                <a:ea typeface="Calibri"/>
                <a:cs typeface="Calibri"/>
                <a:sym typeface="Calibri"/>
              </a:rPr>
              <a:t>Embed patient summary → retrieve top-K FAERS reports with similar profile + same drug</a:t>
            </a:r>
            <a:endParaRPr b="0" i="0" sz="1200" u="none" cap="none" strike="noStrike">
              <a:solidFill>
                <a:schemeClr val="dk1"/>
              </a:solidFill>
              <a:latin typeface="Calibri"/>
              <a:ea typeface="Calibri"/>
              <a:cs typeface="Calibri"/>
              <a:sym typeface="Calibri"/>
            </a:endParaRPr>
          </a:p>
        </p:txBody>
      </p:sp>
      <p:cxnSp>
        <p:nvCxnSpPr>
          <p:cNvPr id="410" name="Google Shape;410;p13"/>
          <p:cNvCxnSpPr/>
          <p:nvPr/>
        </p:nvCxnSpPr>
        <p:spPr>
          <a:xfrm>
            <a:off x="502920" y="4160520"/>
            <a:ext cx="8183880" cy="0"/>
          </a:xfrm>
          <a:prstGeom prst="straightConnector1">
            <a:avLst/>
          </a:prstGeom>
          <a:noFill/>
          <a:ln cap="flat" cmpd="sng" w="9525">
            <a:solidFill>
              <a:srgbClr val="E0E0E0"/>
            </a:solidFill>
            <a:prstDash val="solid"/>
            <a:round/>
            <a:headEnd len="sm" w="sm" type="none"/>
            <a:tailEnd len="sm" w="sm" type="none"/>
          </a:ln>
        </p:spPr>
      </p:cxnSp>
      <p:sp>
        <p:nvSpPr>
          <p:cNvPr id="411" name="Google Shape;411;p13"/>
          <p:cNvSpPr/>
          <p:nvPr/>
        </p:nvSpPr>
        <p:spPr>
          <a:xfrm>
            <a:off x="502920" y="4233672"/>
            <a:ext cx="804672"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100"/>
              <a:buFont typeface="Calibri"/>
              <a:buNone/>
            </a:pPr>
            <a:r>
              <a:rPr b="1" i="0" lang="en-US" sz="1200" u="none" cap="none" strike="noStrike">
                <a:solidFill>
                  <a:srgbClr val="1A7F6E"/>
                </a:solidFill>
                <a:latin typeface="Calibri"/>
                <a:ea typeface="Calibri"/>
                <a:cs typeface="Calibri"/>
                <a:sym typeface="Calibri"/>
              </a:rPr>
              <a:t>Step 4  </a:t>
            </a:r>
            <a:endParaRPr b="0" i="0" sz="1200" u="none" cap="none" strike="noStrike">
              <a:solidFill>
                <a:schemeClr val="dk1"/>
              </a:solidFill>
              <a:latin typeface="Calibri"/>
              <a:ea typeface="Calibri"/>
              <a:cs typeface="Calibri"/>
              <a:sym typeface="Calibri"/>
            </a:endParaRPr>
          </a:p>
        </p:txBody>
      </p:sp>
      <p:sp>
        <p:nvSpPr>
          <p:cNvPr id="412" name="Google Shape;412;p13"/>
          <p:cNvSpPr/>
          <p:nvPr/>
        </p:nvSpPr>
        <p:spPr>
          <a:xfrm>
            <a:off x="1298448" y="4233672"/>
            <a:ext cx="736092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150"/>
              <a:buFont typeface="Calibri"/>
              <a:buNone/>
            </a:pPr>
            <a:r>
              <a:rPr b="0" i="0" lang="en-US" sz="1200" u="none" cap="none" strike="noStrike">
                <a:solidFill>
                  <a:srgbClr val="2C2C2C"/>
                </a:solidFill>
                <a:latin typeface="Calibri"/>
                <a:ea typeface="Calibri"/>
                <a:cs typeface="Calibri"/>
                <a:sym typeface="Calibri"/>
              </a:rPr>
              <a:t>Fetch raw FAERS evidence for matched reports; log run with data/model versions to audit collection</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417" name="Shape 417"/>
        <p:cNvGrpSpPr/>
        <p:nvPr/>
      </p:nvGrpSpPr>
      <p:grpSpPr>
        <a:xfrm>
          <a:off x="0" y="0"/>
          <a:ext cx="0" cy="0"/>
          <a:chOff x="0" y="0"/>
          <a:chExt cx="0" cy="0"/>
        </a:xfrm>
      </p:grpSpPr>
      <p:sp>
        <p:nvSpPr>
          <p:cNvPr id="418" name="Google Shape;418;p14"/>
          <p:cNvSpPr/>
          <p:nvPr/>
        </p:nvSpPr>
        <p:spPr>
          <a:xfrm>
            <a:off x="502925" y="4114800"/>
            <a:ext cx="4069200" cy="5940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p14"/>
          <p:cNvSpPr/>
          <p:nvPr/>
        </p:nvSpPr>
        <p:spPr>
          <a:xfrm>
            <a:off x="502925" y="4114800"/>
            <a:ext cx="54900" cy="5940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14"/>
          <p:cNvSpPr/>
          <p:nvPr/>
        </p:nvSpPr>
        <p:spPr>
          <a:xfrm>
            <a:off x="502925" y="3434475"/>
            <a:ext cx="4069200" cy="5940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14"/>
          <p:cNvSpPr/>
          <p:nvPr/>
        </p:nvSpPr>
        <p:spPr>
          <a:xfrm>
            <a:off x="502925" y="3434475"/>
            <a:ext cx="54900" cy="5940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14"/>
          <p:cNvSpPr/>
          <p:nvPr/>
        </p:nvSpPr>
        <p:spPr>
          <a:xfrm>
            <a:off x="502925" y="2754162"/>
            <a:ext cx="4069200" cy="5940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3" name="Google Shape;423;p14"/>
          <p:cNvSpPr/>
          <p:nvPr/>
        </p:nvSpPr>
        <p:spPr>
          <a:xfrm>
            <a:off x="502925" y="2754162"/>
            <a:ext cx="54900" cy="5940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14"/>
          <p:cNvSpPr/>
          <p:nvPr/>
        </p:nvSpPr>
        <p:spPr>
          <a:xfrm>
            <a:off x="502930" y="2124800"/>
            <a:ext cx="4069200" cy="5385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5" name="Google Shape;425;p14"/>
          <p:cNvSpPr/>
          <p:nvPr/>
        </p:nvSpPr>
        <p:spPr>
          <a:xfrm>
            <a:off x="502925" y="2124800"/>
            <a:ext cx="54900" cy="5028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14"/>
          <p:cNvSpPr/>
          <p:nvPr/>
        </p:nvSpPr>
        <p:spPr>
          <a:xfrm>
            <a:off x="502925" y="1433275"/>
            <a:ext cx="4069200" cy="5940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7" name="Google Shape;427;p14"/>
          <p:cNvSpPr/>
          <p:nvPr/>
        </p:nvSpPr>
        <p:spPr>
          <a:xfrm>
            <a:off x="502925" y="1433275"/>
            <a:ext cx="54900" cy="5940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8" name="Google Shape;428;p14"/>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9" name="Google Shape;429;p14"/>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Demo </a:t>
            </a:r>
            <a:r>
              <a:rPr b="1" lang="en-US" sz="2200">
                <a:solidFill>
                  <a:srgbClr val="2C2C2C"/>
                </a:solidFill>
                <a:latin typeface="Calibri"/>
                <a:ea typeface="Calibri"/>
                <a:cs typeface="Calibri"/>
                <a:sym typeface="Calibri"/>
              </a:rPr>
              <a:t>- </a:t>
            </a:r>
            <a:r>
              <a:rPr b="1" i="0" lang="en-US" sz="2200" u="none" cap="none" strike="noStrike">
                <a:solidFill>
                  <a:srgbClr val="2C2C2C"/>
                </a:solidFill>
                <a:latin typeface="Calibri"/>
                <a:ea typeface="Calibri"/>
                <a:cs typeface="Calibri"/>
                <a:sym typeface="Calibri"/>
              </a:rPr>
              <a:t>Streamlit App</a:t>
            </a:r>
            <a:endParaRPr b="0" i="0" sz="2200" u="none" cap="none" strike="noStrike">
              <a:solidFill>
                <a:schemeClr val="dk1"/>
              </a:solidFill>
              <a:latin typeface="Calibri"/>
              <a:ea typeface="Calibri"/>
              <a:cs typeface="Calibri"/>
              <a:sym typeface="Calibri"/>
            </a:endParaRPr>
          </a:p>
        </p:txBody>
      </p:sp>
      <p:sp>
        <p:nvSpPr>
          <p:cNvPr id="430" name="Google Shape;430;p14"/>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14</a:t>
            </a:r>
            <a:endParaRPr b="0" i="0" sz="900" u="none" cap="none" strike="noStrike">
              <a:solidFill>
                <a:schemeClr val="dk1"/>
              </a:solidFill>
              <a:latin typeface="Calibri"/>
              <a:ea typeface="Calibri"/>
              <a:cs typeface="Calibri"/>
              <a:sym typeface="Calibri"/>
            </a:endParaRPr>
          </a:p>
        </p:txBody>
      </p:sp>
      <p:cxnSp>
        <p:nvCxnSpPr>
          <p:cNvPr id="431" name="Google Shape;431;p14"/>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432" name="Google Shape;432;p14"/>
          <p:cNvSpPr/>
          <p:nvPr/>
        </p:nvSpPr>
        <p:spPr>
          <a:xfrm>
            <a:off x="502920" y="1115568"/>
            <a:ext cx="393192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C2C2C"/>
              </a:buClr>
              <a:buSzPts val="1300"/>
              <a:buFont typeface="Calibri"/>
              <a:buNone/>
            </a:pPr>
            <a:r>
              <a:rPr b="1" i="0" lang="en-US" sz="1300" u="none" cap="none" strike="noStrike">
                <a:solidFill>
                  <a:srgbClr val="2C2C2C"/>
                </a:solidFill>
                <a:latin typeface="Calibri"/>
                <a:ea typeface="Calibri"/>
                <a:cs typeface="Calibri"/>
                <a:sym typeface="Calibri"/>
              </a:rPr>
              <a:t>Five tabs, one interface</a:t>
            </a:r>
            <a:endParaRPr b="0" i="0" sz="1300" u="none" cap="none" strike="noStrike">
              <a:solidFill>
                <a:schemeClr val="dk1"/>
              </a:solidFill>
              <a:latin typeface="Calibri"/>
              <a:ea typeface="Calibri"/>
              <a:cs typeface="Calibri"/>
              <a:sym typeface="Calibri"/>
            </a:endParaRPr>
          </a:p>
        </p:txBody>
      </p:sp>
      <p:sp>
        <p:nvSpPr>
          <p:cNvPr id="433" name="Google Shape;433;p14"/>
          <p:cNvSpPr/>
          <p:nvPr/>
        </p:nvSpPr>
        <p:spPr>
          <a:xfrm>
            <a:off x="658368" y="1499616"/>
            <a:ext cx="365760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Full Safety Check</a:t>
            </a:r>
            <a:endParaRPr b="0" i="0" sz="1200" u="none" cap="none" strike="noStrike">
              <a:solidFill>
                <a:schemeClr val="dk1"/>
              </a:solidFill>
              <a:latin typeface="Calibri"/>
              <a:ea typeface="Calibri"/>
              <a:cs typeface="Calibri"/>
              <a:sym typeface="Calibri"/>
            </a:endParaRPr>
          </a:p>
        </p:txBody>
      </p:sp>
      <p:sp>
        <p:nvSpPr>
          <p:cNvPr id="434" name="Google Shape;434;p14"/>
          <p:cNvSpPr/>
          <p:nvPr/>
        </p:nvSpPr>
        <p:spPr>
          <a:xfrm>
            <a:off x="658368" y="1719072"/>
            <a:ext cx="3657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150" u="none" cap="none" strike="noStrike">
                <a:solidFill>
                  <a:srgbClr val="6B7280"/>
                </a:solidFill>
                <a:latin typeface="Calibri"/>
                <a:ea typeface="Calibri"/>
                <a:cs typeface="Calibri"/>
                <a:sym typeface="Calibri"/>
              </a:rPr>
              <a:t>Patient ID + proposed drug → combined report from all 4 databases</a:t>
            </a:r>
            <a:endParaRPr b="0" i="0" sz="1150" u="none" cap="none" strike="noStrike">
              <a:solidFill>
                <a:schemeClr val="dk1"/>
              </a:solidFill>
              <a:latin typeface="Calibri"/>
              <a:ea typeface="Calibri"/>
              <a:cs typeface="Calibri"/>
              <a:sym typeface="Calibri"/>
            </a:endParaRPr>
          </a:p>
        </p:txBody>
      </p:sp>
      <p:sp>
        <p:nvSpPr>
          <p:cNvPr id="435" name="Google Shape;435;p14"/>
          <p:cNvSpPr/>
          <p:nvPr/>
        </p:nvSpPr>
        <p:spPr>
          <a:xfrm>
            <a:off x="502925" y="2140750"/>
            <a:ext cx="54900" cy="4698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6" name="Google Shape;436;p14"/>
          <p:cNvSpPr/>
          <p:nvPr/>
        </p:nvSpPr>
        <p:spPr>
          <a:xfrm>
            <a:off x="658368" y="2157984"/>
            <a:ext cx="365760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Patient Data</a:t>
            </a:r>
            <a:endParaRPr b="0" i="0" sz="1200" u="none" cap="none" strike="noStrike">
              <a:solidFill>
                <a:schemeClr val="dk1"/>
              </a:solidFill>
              <a:latin typeface="Calibri"/>
              <a:ea typeface="Calibri"/>
              <a:cs typeface="Calibri"/>
              <a:sym typeface="Calibri"/>
            </a:endParaRPr>
          </a:p>
        </p:txBody>
      </p:sp>
      <p:sp>
        <p:nvSpPr>
          <p:cNvPr id="437" name="Google Shape;437;p14"/>
          <p:cNvSpPr/>
          <p:nvPr/>
        </p:nvSpPr>
        <p:spPr>
          <a:xfrm>
            <a:off x="658368" y="2377440"/>
            <a:ext cx="3657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150" u="none" cap="none" strike="noStrike">
                <a:solidFill>
                  <a:srgbClr val="6B7280"/>
                </a:solidFill>
                <a:latin typeface="Calibri"/>
                <a:ea typeface="Calibri"/>
                <a:cs typeface="Calibri"/>
                <a:sym typeface="Calibri"/>
              </a:rPr>
              <a:t>Browse patients, view profiles, active meds, timeline (PostgreSQL)</a:t>
            </a:r>
            <a:endParaRPr b="0" i="0" sz="1150" u="none" cap="none" strike="noStrike">
              <a:solidFill>
                <a:schemeClr val="dk1"/>
              </a:solidFill>
              <a:latin typeface="Calibri"/>
              <a:ea typeface="Calibri"/>
              <a:cs typeface="Calibri"/>
              <a:sym typeface="Calibri"/>
            </a:endParaRPr>
          </a:p>
        </p:txBody>
      </p:sp>
      <p:sp>
        <p:nvSpPr>
          <p:cNvPr id="438" name="Google Shape;438;p14"/>
          <p:cNvSpPr/>
          <p:nvPr/>
        </p:nvSpPr>
        <p:spPr>
          <a:xfrm>
            <a:off x="502920" y="2798064"/>
            <a:ext cx="54864" cy="438912"/>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14"/>
          <p:cNvSpPr/>
          <p:nvPr/>
        </p:nvSpPr>
        <p:spPr>
          <a:xfrm>
            <a:off x="658368" y="2816352"/>
            <a:ext cx="365760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Drug Knowledge</a:t>
            </a:r>
            <a:endParaRPr b="0" i="0" sz="1200" u="none" cap="none" strike="noStrike">
              <a:solidFill>
                <a:schemeClr val="dk1"/>
              </a:solidFill>
              <a:latin typeface="Calibri"/>
              <a:ea typeface="Calibri"/>
              <a:cs typeface="Calibri"/>
              <a:sym typeface="Calibri"/>
            </a:endParaRPr>
          </a:p>
        </p:txBody>
      </p:sp>
      <p:sp>
        <p:nvSpPr>
          <p:cNvPr id="440" name="Google Shape;440;p14"/>
          <p:cNvSpPr/>
          <p:nvPr/>
        </p:nvSpPr>
        <p:spPr>
          <a:xfrm>
            <a:off x="658368" y="3035808"/>
            <a:ext cx="3657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150" u="none" cap="none" strike="noStrike">
                <a:solidFill>
                  <a:srgbClr val="6B7280"/>
                </a:solidFill>
                <a:latin typeface="Calibri"/>
                <a:ea typeface="Calibri"/>
                <a:cs typeface="Calibri"/>
                <a:sym typeface="Calibri"/>
              </a:rPr>
              <a:t>Graph visualizations: interaction networks, side-effect chains (Neo4j)</a:t>
            </a:r>
            <a:endParaRPr b="0" i="0" sz="1150" u="none" cap="none" strike="noStrike">
              <a:solidFill>
                <a:schemeClr val="dk1"/>
              </a:solidFill>
              <a:latin typeface="Calibri"/>
              <a:ea typeface="Calibri"/>
              <a:cs typeface="Calibri"/>
              <a:sym typeface="Calibri"/>
            </a:endParaRPr>
          </a:p>
        </p:txBody>
      </p:sp>
      <p:sp>
        <p:nvSpPr>
          <p:cNvPr id="441" name="Google Shape;441;p14"/>
          <p:cNvSpPr/>
          <p:nvPr/>
        </p:nvSpPr>
        <p:spPr>
          <a:xfrm>
            <a:off x="502920" y="3456432"/>
            <a:ext cx="54864" cy="438912"/>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2" name="Google Shape;442;p14"/>
          <p:cNvSpPr/>
          <p:nvPr/>
        </p:nvSpPr>
        <p:spPr>
          <a:xfrm>
            <a:off x="658368" y="3474720"/>
            <a:ext cx="365760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FAERS + Alternatives</a:t>
            </a:r>
            <a:endParaRPr b="0" i="0" sz="1200" u="none" cap="none" strike="noStrike">
              <a:solidFill>
                <a:schemeClr val="dk1"/>
              </a:solidFill>
              <a:latin typeface="Calibri"/>
              <a:ea typeface="Calibri"/>
              <a:cs typeface="Calibri"/>
              <a:sym typeface="Calibri"/>
            </a:endParaRPr>
          </a:p>
        </p:txBody>
      </p:sp>
      <p:sp>
        <p:nvSpPr>
          <p:cNvPr id="443" name="Google Shape;443;p14"/>
          <p:cNvSpPr/>
          <p:nvPr/>
        </p:nvSpPr>
        <p:spPr>
          <a:xfrm>
            <a:off x="658368" y="3694176"/>
            <a:ext cx="3657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150" u="none" cap="none" strike="noStrike">
                <a:solidFill>
                  <a:srgbClr val="6B7280"/>
                </a:solidFill>
                <a:latin typeface="Calibri"/>
                <a:ea typeface="Calibri"/>
                <a:cs typeface="Calibri"/>
                <a:sym typeface="Calibri"/>
              </a:rPr>
              <a:t>Similar adverse events, drug alternatives ranked by BioLORD similarity (Qdrant)</a:t>
            </a:r>
            <a:endParaRPr b="0" i="0" sz="1150" u="none" cap="none" strike="noStrike">
              <a:solidFill>
                <a:schemeClr val="dk1"/>
              </a:solidFill>
              <a:latin typeface="Calibri"/>
              <a:ea typeface="Calibri"/>
              <a:cs typeface="Calibri"/>
              <a:sym typeface="Calibri"/>
            </a:endParaRPr>
          </a:p>
        </p:txBody>
      </p:sp>
      <p:sp>
        <p:nvSpPr>
          <p:cNvPr id="444" name="Google Shape;444;p14"/>
          <p:cNvSpPr/>
          <p:nvPr/>
        </p:nvSpPr>
        <p:spPr>
          <a:xfrm>
            <a:off x="502920" y="4114800"/>
            <a:ext cx="54864" cy="438912"/>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5" name="Google Shape;445;p14"/>
          <p:cNvSpPr/>
          <p:nvPr/>
        </p:nvSpPr>
        <p:spPr>
          <a:xfrm>
            <a:off x="658368" y="4133088"/>
            <a:ext cx="365760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Evidence &amp; Audit</a:t>
            </a:r>
            <a:endParaRPr b="0" i="0" sz="1200" u="none" cap="none" strike="noStrike">
              <a:solidFill>
                <a:schemeClr val="dk1"/>
              </a:solidFill>
              <a:latin typeface="Calibri"/>
              <a:ea typeface="Calibri"/>
              <a:cs typeface="Calibri"/>
              <a:sym typeface="Calibri"/>
            </a:endParaRPr>
          </a:p>
        </p:txBody>
      </p:sp>
      <p:sp>
        <p:nvSpPr>
          <p:cNvPr id="446" name="Google Shape;446;p14"/>
          <p:cNvSpPr/>
          <p:nvPr/>
        </p:nvSpPr>
        <p:spPr>
          <a:xfrm>
            <a:off x="658368" y="4352544"/>
            <a:ext cx="3657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150" u="none" cap="none" strike="noStrike">
                <a:solidFill>
                  <a:srgbClr val="6B7280"/>
                </a:solidFill>
                <a:latin typeface="Calibri"/>
                <a:ea typeface="Calibri"/>
                <a:cs typeface="Calibri"/>
                <a:sym typeface="Calibri"/>
              </a:rPr>
              <a:t>Retrieve past runs by run_id or patient name; view raw FAERS docs (MongoDB)</a:t>
            </a:r>
            <a:endParaRPr b="0" i="0" sz="1150" u="none" cap="none" strike="noStrike">
              <a:solidFill>
                <a:schemeClr val="dk1"/>
              </a:solidFill>
              <a:latin typeface="Calibri"/>
              <a:ea typeface="Calibri"/>
              <a:cs typeface="Calibri"/>
              <a:sym typeface="Calibri"/>
            </a:endParaRPr>
          </a:p>
        </p:txBody>
      </p:sp>
      <p:sp>
        <p:nvSpPr>
          <p:cNvPr id="447" name="Google Shape;447;p14"/>
          <p:cNvSpPr/>
          <p:nvPr/>
        </p:nvSpPr>
        <p:spPr>
          <a:xfrm>
            <a:off x="4846320" y="1115568"/>
            <a:ext cx="3840480" cy="3657600"/>
          </a:xfrm>
          <a:prstGeom prst="rect">
            <a:avLst/>
          </a:prstGeom>
          <a:solidFill>
            <a:srgbClr val="1E2428"/>
          </a:solidFill>
          <a:ln cap="flat" cmpd="sng" w="12700">
            <a:solidFill>
              <a:srgbClr val="1E242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8" name="Google Shape;448;p14"/>
          <p:cNvSpPr/>
          <p:nvPr/>
        </p:nvSpPr>
        <p:spPr>
          <a:xfrm>
            <a:off x="4983480" y="1261872"/>
            <a:ext cx="356616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Technology Stack</a:t>
            </a:r>
            <a:endParaRPr b="0" i="0" sz="1200" u="none" cap="none" strike="noStrike">
              <a:solidFill>
                <a:schemeClr val="dk1"/>
              </a:solidFill>
              <a:latin typeface="Calibri"/>
              <a:ea typeface="Calibri"/>
              <a:cs typeface="Calibri"/>
              <a:sym typeface="Calibri"/>
            </a:endParaRPr>
          </a:p>
        </p:txBody>
      </p:sp>
      <p:sp>
        <p:nvSpPr>
          <p:cNvPr id="449" name="Google Shape;449;p14"/>
          <p:cNvSpPr/>
          <p:nvPr/>
        </p:nvSpPr>
        <p:spPr>
          <a:xfrm>
            <a:off x="4983480" y="1664208"/>
            <a:ext cx="11430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Data Source</a:t>
            </a:r>
            <a:endParaRPr b="0" i="0" sz="1200" u="none" cap="none" strike="noStrike">
              <a:solidFill>
                <a:schemeClr val="dk1"/>
              </a:solidFill>
              <a:latin typeface="Calibri"/>
              <a:ea typeface="Calibri"/>
              <a:cs typeface="Calibri"/>
              <a:sym typeface="Calibri"/>
            </a:endParaRPr>
          </a:p>
        </p:txBody>
      </p:sp>
      <p:sp>
        <p:nvSpPr>
          <p:cNvPr id="450" name="Google Shape;450;p14"/>
          <p:cNvSpPr/>
          <p:nvPr/>
        </p:nvSpPr>
        <p:spPr>
          <a:xfrm>
            <a:off x="4983480" y="1883664"/>
            <a:ext cx="352044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200" u="none" cap="none" strike="noStrike">
                <a:solidFill>
                  <a:srgbClr val="FFFFFF"/>
                </a:solidFill>
                <a:latin typeface="Calibri"/>
                <a:ea typeface="Calibri"/>
                <a:cs typeface="Calibri"/>
                <a:sym typeface="Calibri"/>
              </a:rPr>
              <a:t>Synthea (EHR) · RxNav · SIDER · openFDA FAERS</a:t>
            </a:r>
            <a:endParaRPr b="0" i="0" sz="1200" u="none" cap="none" strike="noStrike">
              <a:solidFill>
                <a:schemeClr val="dk1"/>
              </a:solidFill>
              <a:latin typeface="Calibri"/>
              <a:ea typeface="Calibri"/>
              <a:cs typeface="Calibri"/>
              <a:sym typeface="Calibri"/>
            </a:endParaRPr>
          </a:p>
        </p:txBody>
      </p:sp>
      <p:cxnSp>
        <p:nvCxnSpPr>
          <p:cNvPr id="451" name="Google Shape;451;p14"/>
          <p:cNvCxnSpPr/>
          <p:nvPr/>
        </p:nvCxnSpPr>
        <p:spPr>
          <a:xfrm>
            <a:off x="4983480" y="2194560"/>
            <a:ext cx="3520440" cy="0"/>
          </a:xfrm>
          <a:prstGeom prst="straightConnector1">
            <a:avLst/>
          </a:prstGeom>
          <a:noFill/>
          <a:ln cap="flat" cmpd="sng" w="9525">
            <a:solidFill>
              <a:srgbClr val="3E4F58"/>
            </a:solidFill>
            <a:prstDash val="solid"/>
            <a:round/>
            <a:headEnd len="sm" w="sm" type="none"/>
            <a:tailEnd len="sm" w="sm" type="none"/>
          </a:ln>
        </p:spPr>
      </p:cxnSp>
      <p:sp>
        <p:nvSpPr>
          <p:cNvPr id="452" name="Google Shape;452;p14"/>
          <p:cNvSpPr/>
          <p:nvPr/>
        </p:nvSpPr>
        <p:spPr>
          <a:xfrm>
            <a:off x="4983480" y="2249424"/>
            <a:ext cx="11430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Embeddings</a:t>
            </a:r>
            <a:endParaRPr b="0" i="0" sz="1200" u="none" cap="none" strike="noStrike">
              <a:solidFill>
                <a:schemeClr val="dk1"/>
              </a:solidFill>
              <a:latin typeface="Calibri"/>
              <a:ea typeface="Calibri"/>
              <a:cs typeface="Calibri"/>
              <a:sym typeface="Calibri"/>
            </a:endParaRPr>
          </a:p>
        </p:txBody>
      </p:sp>
      <p:sp>
        <p:nvSpPr>
          <p:cNvPr id="453" name="Google Shape;453;p14"/>
          <p:cNvSpPr/>
          <p:nvPr/>
        </p:nvSpPr>
        <p:spPr>
          <a:xfrm>
            <a:off x="4983480" y="2468880"/>
            <a:ext cx="352044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200" u="none" cap="none" strike="noStrike">
                <a:solidFill>
                  <a:srgbClr val="FFFFFF"/>
                </a:solidFill>
                <a:latin typeface="Calibri"/>
                <a:ea typeface="Calibri"/>
                <a:cs typeface="Calibri"/>
                <a:sym typeface="Calibri"/>
              </a:rPr>
              <a:t>BioLORD-2023 (sentence-transformers, 768-dim)</a:t>
            </a:r>
            <a:endParaRPr b="0" i="0" sz="1200" u="none" cap="none" strike="noStrike">
              <a:solidFill>
                <a:schemeClr val="dk1"/>
              </a:solidFill>
              <a:latin typeface="Calibri"/>
              <a:ea typeface="Calibri"/>
              <a:cs typeface="Calibri"/>
              <a:sym typeface="Calibri"/>
            </a:endParaRPr>
          </a:p>
        </p:txBody>
      </p:sp>
      <p:cxnSp>
        <p:nvCxnSpPr>
          <p:cNvPr id="454" name="Google Shape;454;p14"/>
          <p:cNvCxnSpPr/>
          <p:nvPr/>
        </p:nvCxnSpPr>
        <p:spPr>
          <a:xfrm>
            <a:off x="4983480" y="2779776"/>
            <a:ext cx="3520440" cy="0"/>
          </a:xfrm>
          <a:prstGeom prst="straightConnector1">
            <a:avLst/>
          </a:prstGeom>
          <a:noFill/>
          <a:ln cap="flat" cmpd="sng" w="9525">
            <a:solidFill>
              <a:srgbClr val="3E4F58"/>
            </a:solidFill>
            <a:prstDash val="solid"/>
            <a:round/>
            <a:headEnd len="sm" w="sm" type="none"/>
            <a:tailEnd len="sm" w="sm" type="none"/>
          </a:ln>
        </p:spPr>
      </p:cxnSp>
      <p:sp>
        <p:nvSpPr>
          <p:cNvPr id="455" name="Google Shape;455;p14"/>
          <p:cNvSpPr/>
          <p:nvPr/>
        </p:nvSpPr>
        <p:spPr>
          <a:xfrm>
            <a:off x="4983480" y="2834640"/>
            <a:ext cx="11430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Alternatives</a:t>
            </a:r>
            <a:endParaRPr b="0" i="0" sz="1200" u="none" cap="none" strike="noStrike">
              <a:solidFill>
                <a:schemeClr val="dk1"/>
              </a:solidFill>
              <a:latin typeface="Calibri"/>
              <a:ea typeface="Calibri"/>
              <a:cs typeface="Calibri"/>
              <a:sym typeface="Calibri"/>
            </a:endParaRPr>
          </a:p>
        </p:txBody>
      </p:sp>
      <p:sp>
        <p:nvSpPr>
          <p:cNvPr id="456" name="Google Shape;456;p14"/>
          <p:cNvSpPr/>
          <p:nvPr/>
        </p:nvSpPr>
        <p:spPr>
          <a:xfrm>
            <a:off x="4983480" y="3054096"/>
            <a:ext cx="352044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200" u="none" cap="none" strike="noStrike">
                <a:solidFill>
                  <a:srgbClr val="FFFFFF"/>
                </a:solidFill>
                <a:latin typeface="Calibri"/>
                <a:ea typeface="Calibri"/>
                <a:cs typeface="Calibri"/>
                <a:sym typeface="Calibri"/>
              </a:rPr>
              <a:t>DrugBank XML + openFDA NDC API</a:t>
            </a:r>
            <a:endParaRPr b="0" i="0" sz="1200" u="none" cap="none" strike="noStrike">
              <a:solidFill>
                <a:schemeClr val="dk1"/>
              </a:solidFill>
              <a:latin typeface="Calibri"/>
              <a:ea typeface="Calibri"/>
              <a:cs typeface="Calibri"/>
              <a:sym typeface="Calibri"/>
            </a:endParaRPr>
          </a:p>
        </p:txBody>
      </p:sp>
      <p:cxnSp>
        <p:nvCxnSpPr>
          <p:cNvPr id="457" name="Google Shape;457;p14"/>
          <p:cNvCxnSpPr/>
          <p:nvPr/>
        </p:nvCxnSpPr>
        <p:spPr>
          <a:xfrm>
            <a:off x="4983480" y="3364992"/>
            <a:ext cx="3520440" cy="0"/>
          </a:xfrm>
          <a:prstGeom prst="straightConnector1">
            <a:avLst/>
          </a:prstGeom>
          <a:noFill/>
          <a:ln cap="flat" cmpd="sng" w="9525">
            <a:solidFill>
              <a:srgbClr val="3E4F58"/>
            </a:solidFill>
            <a:prstDash val="solid"/>
            <a:round/>
            <a:headEnd len="sm" w="sm" type="none"/>
            <a:tailEnd len="sm" w="sm" type="none"/>
          </a:ln>
        </p:spPr>
      </p:cxnSp>
      <p:sp>
        <p:nvSpPr>
          <p:cNvPr id="458" name="Google Shape;458;p14"/>
          <p:cNvSpPr/>
          <p:nvPr/>
        </p:nvSpPr>
        <p:spPr>
          <a:xfrm>
            <a:off x="4983480" y="3419856"/>
            <a:ext cx="11430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UI</a:t>
            </a:r>
            <a:endParaRPr b="0" i="0" sz="1200" u="none" cap="none" strike="noStrike">
              <a:solidFill>
                <a:schemeClr val="dk1"/>
              </a:solidFill>
              <a:latin typeface="Calibri"/>
              <a:ea typeface="Calibri"/>
              <a:cs typeface="Calibri"/>
              <a:sym typeface="Calibri"/>
            </a:endParaRPr>
          </a:p>
        </p:txBody>
      </p:sp>
      <p:sp>
        <p:nvSpPr>
          <p:cNvPr id="459" name="Google Shape;459;p14"/>
          <p:cNvSpPr/>
          <p:nvPr/>
        </p:nvSpPr>
        <p:spPr>
          <a:xfrm>
            <a:off x="4983480" y="3639312"/>
            <a:ext cx="352044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200" u="none" cap="none" strike="noStrike">
                <a:solidFill>
                  <a:srgbClr val="FFFFFF"/>
                </a:solidFill>
                <a:latin typeface="Calibri"/>
                <a:ea typeface="Calibri"/>
                <a:cs typeface="Calibri"/>
                <a:sym typeface="Calibri"/>
              </a:rPr>
              <a:t>Streamlit · hospital-style theme</a:t>
            </a:r>
            <a:endParaRPr b="0" i="0" sz="1200" u="none" cap="none" strike="noStrike">
              <a:solidFill>
                <a:schemeClr val="dk1"/>
              </a:solidFill>
              <a:latin typeface="Calibri"/>
              <a:ea typeface="Calibri"/>
              <a:cs typeface="Calibri"/>
              <a:sym typeface="Calibri"/>
            </a:endParaRPr>
          </a:p>
        </p:txBody>
      </p:sp>
      <p:cxnSp>
        <p:nvCxnSpPr>
          <p:cNvPr id="460" name="Google Shape;460;p14"/>
          <p:cNvCxnSpPr/>
          <p:nvPr/>
        </p:nvCxnSpPr>
        <p:spPr>
          <a:xfrm>
            <a:off x="4983480" y="3950208"/>
            <a:ext cx="3520440" cy="0"/>
          </a:xfrm>
          <a:prstGeom prst="straightConnector1">
            <a:avLst/>
          </a:prstGeom>
          <a:noFill/>
          <a:ln cap="flat" cmpd="sng" w="9525">
            <a:solidFill>
              <a:srgbClr val="3E4F58"/>
            </a:solidFill>
            <a:prstDash val="solid"/>
            <a:round/>
            <a:headEnd len="sm" w="sm" type="none"/>
            <a:tailEnd len="sm" w="sm" type="none"/>
          </a:ln>
        </p:spPr>
      </p:cxnSp>
      <p:sp>
        <p:nvSpPr>
          <p:cNvPr id="461" name="Google Shape;461;p14"/>
          <p:cNvSpPr/>
          <p:nvPr/>
        </p:nvSpPr>
        <p:spPr>
          <a:xfrm>
            <a:off x="4983480" y="4005072"/>
            <a:ext cx="11430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Language</a:t>
            </a:r>
            <a:endParaRPr b="0" i="0" sz="1200" u="none" cap="none" strike="noStrike">
              <a:solidFill>
                <a:schemeClr val="dk1"/>
              </a:solidFill>
              <a:latin typeface="Calibri"/>
              <a:ea typeface="Calibri"/>
              <a:cs typeface="Calibri"/>
              <a:sym typeface="Calibri"/>
            </a:endParaRPr>
          </a:p>
        </p:txBody>
      </p:sp>
      <p:sp>
        <p:nvSpPr>
          <p:cNvPr id="462" name="Google Shape;462;p14"/>
          <p:cNvSpPr/>
          <p:nvPr/>
        </p:nvSpPr>
        <p:spPr>
          <a:xfrm>
            <a:off x="4983480" y="4224528"/>
            <a:ext cx="352044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200" u="none" cap="none" strike="noStrike">
                <a:solidFill>
                  <a:srgbClr val="FFFFFF"/>
                </a:solidFill>
                <a:latin typeface="Calibri"/>
                <a:ea typeface="Calibri"/>
                <a:cs typeface="Calibri"/>
                <a:sym typeface="Calibri"/>
              </a:rPr>
              <a:t>Python — psycopg2 · neo4j · pymongo · qdrant-client</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428"/>
        </a:solidFill>
      </p:bgPr>
    </p:bg>
    <p:spTree>
      <p:nvGrpSpPr>
        <p:cNvPr id="467" name="Shape 467"/>
        <p:cNvGrpSpPr/>
        <p:nvPr/>
      </p:nvGrpSpPr>
      <p:grpSpPr>
        <a:xfrm>
          <a:off x="0" y="0"/>
          <a:ext cx="0" cy="0"/>
          <a:chOff x="0" y="0"/>
          <a:chExt cx="0" cy="0"/>
        </a:xfrm>
      </p:grpSpPr>
      <p:sp>
        <p:nvSpPr>
          <p:cNvPr id="468" name="Google Shape;468;p16"/>
          <p:cNvSpPr/>
          <p:nvPr/>
        </p:nvSpPr>
        <p:spPr>
          <a:xfrm>
            <a:off x="0" y="0"/>
            <a:ext cx="9144000" cy="640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16"/>
          <p:cNvSpPr/>
          <p:nvPr/>
        </p:nvSpPr>
        <p:spPr>
          <a:xfrm>
            <a:off x="548640" y="1463040"/>
            <a:ext cx="8046720" cy="685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4600"/>
              <a:buFont typeface="Calibri"/>
              <a:buNone/>
            </a:pPr>
            <a:r>
              <a:rPr b="1" i="0" lang="en-US" sz="4600" u="none" cap="none" strike="noStrike">
                <a:solidFill>
                  <a:srgbClr val="FFFFFF"/>
                </a:solidFill>
                <a:latin typeface="Calibri"/>
                <a:ea typeface="Calibri"/>
                <a:cs typeface="Calibri"/>
                <a:sym typeface="Calibri"/>
              </a:rPr>
              <a:t>Thank you</a:t>
            </a:r>
            <a:endParaRPr b="0" i="0" sz="4600" u="none" cap="none" strike="noStrike">
              <a:solidFill>
                <a:schemeClr val="dk1"/>
              </a:solidFill>
              <a:latin typeface="Calibri"/>
              <a:ea typeface="Calibri"/>
              <a:cs typeface="Calibri"/>
              <a:sym typeface="Calibri"/>
            </a:endParaRPr>
          </a:p>
        </p:txBody>
      </p:sp>
      <p:cxnSp>
        <p:nvCxnSpPr>
          <p:cNvPr id="470" name="Google Shape;470;p16"/>
          <p:cNvCxnSpPr/>
          <p:nvPr/>
        </p:nvCxnSpPr>
        <p:spPr>
          <a:xfrm>
            <a:off x="548640" y="2249424"/>
            <a:ext cx="2286000" cy="0"/>
          </a:xfrm>
          <a:prstGeom prst="straightConnector1">
            <a:avLst/>
          </a:prstGeom>
          <a:noFill/>
          <a:ln cap="flat" cmpd="sng" w="19050">
            <a:solidFill>
              <a:srgbClr val="1A7F6E"/>
            </a:solidFill>
            <a:prstDash val="solid"/>
            <a:round/>
            <a:headEnd len="sm" w="sm" type="none"/>
            <a:tailEnd len="sm" w="sm" type="none"/>
          </a:ln>
        </p:spPr>
      </p:cxnSp>
      <p:sp>
        <p:nvSpPr>
          <p:cNvPr id="471" name="Google Shape;471;p16"/>
          <p:cNvSpPr/>
          <p:nvPr/>
        </p:nvSpPr>
        <p:spPr>
          <a:xfrm>
            <a:off x="548640" y="2487168"/>
            <a:ext cx="7680960" cy="2011680"/>
          </a:xfrm>
          <a:prstGeom prst="rect">
            <a:avLst/>
          </a:prstGeom>
          <a:noFill/>
          <a:ln>
            <a:noFill/>
          </a:ln>
        </p:spPr>
        <p:txBody>
          <a:bodyPr anchorCtr="0" anchor="ctr" bIns="45700" lIns="91425" spcFirstLastPara="1" rIns="91425" wrap="square" tIns="45700">
            <a:noAutofit/>
          </a:bodyPr>
          <a:lstStyle/>
          <a:p>
            <a:pPr indent="0" lvl="0" marL="0" marR="0" rtl="0" algn="l">
              <a:spcBef>
                <a:spcPts val="1000"/>
              </a:spcBef>
              <a:spcAft>
                <a:spcPts val="0"/>
              </a:spcAft>
              <a:buNone/>
            </a:pPr>
            <a:r>
              <a:rPr lang="en-US" sz="3100">
                <a:solidFill>
                  <a:srgbClr val="94A3B8"/>
                </a:solidFill>
                <a:latin typeface="Calibri"/>
                <a:ea typeface="Calibri"/>
                <a:cs typeface="Calibri"/>
                <a:sym typeface="Calibri"/>
              </a:rPr>
              <a:t>Any questions?</a:t>
            </a:r>
            <a:endParaRPr b="0" i="0" sz="3100" u="none" cap="none" strike="noStrike">
              <a:solidFill>
                <a:schemeClr val="dk1"/>
              </a:solidFill>
              <a:latin typeface="Calibri"/>
              <a:ea typeface="Calibri"/>
              <a:cs typeface="Calibri"/>
              <a:sym typeface="Calibri"/>
            </a:endParaRPr>
          </a:p>
        </p:txBody>
      </p:sp>
      <p:sp>
        <p:nvSpPr>
          <p:cNvPr id="472" name="Google Shape;472;p16"/>
          <p:cNvSpPr/>
          <p:nvPr/>
        </p:nvSpPr>
        <p:spPr>
          <a:xfrm>
            <a:off x="548640" y="4617720"/>
            <a:ext cx="804672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7F6E"/>
              </a:buClr>
              <a:buSzPts val="1400"/>
              <a:buFont typeface="Calibri"/>
              <a:buNone/>
            </a:pPr>
            <a:r>
              <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25" name="Shape 25"/>
        <p:cNvGrpSpPr/>
        <p:nvPr/>
      </p:nvGrpSpPr>
      <p:grpSpPr>
        <a:xfrm>
          <a:off x="0" y="0"/>
          <a:ext cx="0" cy="0"/>
          <a:chOff x="0" y="0"/>
          <a:chExt cx="0" cy="0"/>
        </a:xfrm>
      </p:grpSpPr>
      <p:sp>
        <p:nvSpPr>
          <p:cNvPr id="26" name="Google Shape;26;p2"/>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The Problem</a:t>
            </a:r>
            <a:endParaRPr b="0" i="0" sz="2200" u="none" cap="none" strike="noStrike">
              <a:solidFill>
                <a:schemeClr val="dk1"/>
              </a:solidFill>
              <a:latin typeface="Calibri"/>
              <a:ea typeface="Calibri"/>
              <a:cs typeface="Calibri"/>
              <a:sym typeface="Calibri"/>
            </a:endParaRPr>
          </a:p>
        </p:txBody>
      </p:sp>
      <p:sp>
        <p:nvSpPr>
          <p:cNvPr id="28" name="Google Shape;28;p2"/>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2</a:t>
            </a:r>
            <a:endParaRPr b="0" i="0" sz="900" u="none" cap="none" strike="noStrike">
              <a:solidFill>
                <a:schemeClr val="dk1"/>
              </a:solidFill>
              <a:latin typeface="Calibri"/>
              <a:ea typeface="Calibri"/>
              <a:cs typeface="Calibri"/>
              <a:sym typeface="Calibri"/>
            </a:endParaRPr>
          </a:p>
        </p:txBody>
      </p:sp>
      <p:cxnSp>
        <p:nvCxnSpPr>
          <p:cNvPr id="29" name="Google Shape;29;p2"/>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30" name="Google Shape;30;p2"/>
          <p:cNvSpPr/>
          <p:nvPr/>
        </p:nvSpPr>
        <p:spPr>
          <a:xfrm>
            <a:off x="502920" y="1188720"/>
            <a:ext cx="41148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C2C2C"/>
              </a:buClr>
              <a:buSzPts val="1600"/>
              <a:buFont typeface="Calibri"/>
              <a:buNone/>
            </a:pPr>
            <a:r>
              <a:rPr b="1" i="0" lang="en-US" sz="1600" u="none" cap="none" strike="noStrike">
                <a:solidFill>
                  <a:srgbClr val="2C2C2C"/>
                </a:solidFill>
                <a:latin typeface="Calibri"/>
                <a:ea typeface="Calibri"/>
                <a:cs typeface="Calibri"/>
                <a:sym typeface="Calibri"/>
              </a:rPr>
              <a:t>Prescribing a new medication is risky.</a:t>
            </a:r>
            <a:endParaRPr b="0" i="0" sz="1600" u="none" cap="none" strike="noStrike">
              <a:solidFill>
                <a:schemeClr val="dk1"/>
              </a:solidFill>
              <a:latin typeface="Calibri"/>
              <a:ea typeface="Calibri"/>
              <a:cs typeface="Calibri"/>
              <a:sym typeface="Calibri"/>
            </a:endParaRPr>
          </a:p>
        </p:txBody>
      </p:sp>
      <p:sp>
        <p:nvSpPr>
          <p:cNvPr id="31" name="Google Shape;31;p2"/>
          <p:cNvSpPr/>
          <p:nvPr/>
        </p:nvSpPr>
        <p:spPr>
          <a:xfrm>
            <a:off x="502920" y="1664208"/>
            <a:ext cx="4114800" cy="2286000"/>
          </a:xfrm>
          <a:prstGeom prst="rect">
            <a:avLst/>
          </a:prstGeom>
          <a:noFill/>
          <a:ln>
            <a:noFill/>
          </a:ln>
        </p:spPr>
        <p:txBody>
          <a:bodyPr anchorCtr="0" anchor="ctr" bIns="45700" lIns="91425" spcFirstLastPara="1" rIns="91425" wrap="square" tIns="45700">
            <a:noAutofit/>
          </a:bodyPr>
          <a:lstStyle/>
          <a:p>
            <a:pPr indent="-342900" lvl="0" marL="342900" marR="0" rtl="0" algn="l">
              <a:spcBef>
                <a:spcPts val="0"/>
              </a:spcBef>
              <a:spcAft>
                <a:spcPts val="0"/>
              </a:spcAft>
              <a:buClr>
                <a:srgbClr val="2C2C2C"/>
              </a:buClr>
              <a:buSzPts val="1350"/>
              <a:buFont typeface="Calibri"/>
              <a:buChar char="•"/>
            </a:pPr>
            <a:r>
              <a:rPr b="0" i="0" lang="en-US" sz="1350" u="none" cap="none" strike="noStrike">
                <a:solidFill>
                  <a:srgbClr val="2C2C2C"/>
                </a:solidFill>
                <a:latin typeface="Calibri"/>
                <a:ea typeface="Calibri"/>
                <a:cs typeface="Calibri"/>
                <a:sym typeface="Calibri"/>
              </a:rPr>
              <a:t>Patients often take 5–10+ concurrent medications</a:t>
            </a:r>
            <a:endParaRPr b="0" i="0" sz="1350" u="none" cap="none" strike="noStrike">
              <a:solidFill>
                <a:schemeClr val="dk1"/>
              </a:solidFill>
              <a:latin typeface="Calibri"/>
              <a:ea typeface="Calibri"/>
              <a:cs typeface="Calibri"/>
              <a:sym typeface="Calibri"/>
            </a:endParaRPr>
          </a:p>
          <a:p>
            <a:pPr indent="-342900" lvl="0" marL="342900" marR="0" rtl="0" algn="l">
              <a:spcBef>
                <a:spcPts val="1000"/>
              </a:spcBef>
              <a:spcAft>
                <a:spcPts val="0"/>
              </a:spcAft>
              <a:buClr>
                <a:srgbClr val="2C2C2C"/>
              </a:buClr>
              <a:buSzPts val="1350"/>
              <a:buFont typeface="Calibri"/>
              <a:buChar char="•"/>
            </a:pPr>
            <a:r>
              <a:rPr b="0" i="0" lang="en-US" sz="1350" u="none" cap="none" strike="noStrike">
                <a:solidFill>
                  <a:srgbClr val="2C2C2C"/>
                </a:solidFill>
                <a:latin typeface="Calibri"/>
                <a:ea typeface="Calibri"/>
                <a:cs typeface="Calibri"/>
                <a:sym typeface="Calibri"/>
              </a:rPr>
              <a:t>Drug–drug interactions can cause serious adverse events</a:t>
            </a:r>
            <a:endParaRPr b="0" i="0" sz="1350" u="none" cap="none" strike="noStrike">
              <a:solidFill>
                <a:schemeClr val="dk1"/>
              </a:solidFill>
              <a:latin typeface="Calibri"/>
              <a:ea typeface="Calibri"/>
              <a:cs typeface="Calibri"/>
              <a:sym typeface="Calibri"/>
            </a:endParaRPr>
          </a:p>
          <a:p>
            <a:pPr indent="-342900" lvl="0" marL="342900" marR="0" rtl="0" algn="l">
              <a:spcBef>
                <a:spcPts val="1000"/>
              </a:spcBef>
              <a:spcAft>
                <a:spcPts val="0"/>
              </a:spcAft>
              <a:buClr>
                <a:srgbClr val="2C2C2C"/>
              </a:buClr>
              <a:buSzPts val="1350"/>
              <a:buFont typeface="Calibri"/>
              <a:buChar char="•"/>
            </a:pPr>
            <a:r>
              <a:rPr b="0" i="0" lang="en-US" sz="1350" u="none" cap="none" strike="noStrike">
                <a:solidFill>
                  <a:srgbClr val="2C2C2C"/>
                </a:solidFill>
                <a:latin typeface="Calibri"/>
                <a:ea typeface="Calibri"/>
                <a:cs typeface="Calibri"/>
                <a:sym typeface="Calibri"/>
              </a:rPr>
              <a:t>Real-world FAERS data contains thousands of warning signals</a:t>
            </a:r>
            <a:endParaRPr b="0" i="0" sz="1350" u="none" cap="none" strike="noStrike">
              <a:solidFill>
                <a:schemeClr val="dk1"/>
              </a:solidFill>
              <a:latin typeface="Calibri"/>
              <a:ea typeface="Calibri"/>
              <a:cs typeface="Calibri"/>
              <a:sym typeface="Calibri"/>
            </a:endParaRPr>
          </a:p>
          <a:p>
            <a:pPr indent="-342900" lvl="0" marL="342900" marR="0" rtl="0" algn="l">
              <a:spcBef>
                <a:spcPts val="1000"/>
              </a:spcBef>
              <a:spcAft>
                <a:spcPts val="0"/>
              </a:spcAft>
              <a:buClr>
                <a:srgbClr val="2C2C2C"/>
              </a:buClr>
              <a:buSzPts val="1350"/>
              <a:buFont typeface="Calibri"/>
              <a:buChar char="•"/>
            </a:pPr>
            <a:r>
              <a:rPr b="0" i="0" lang="en-US" sz="1350" u="none" cap="none" strike="noStrike">
                <a:solidFill>
                  <a:srgbClr val="2C2C2C"/>
                </a:solidFill>
                <a:latin typeface="Calibri"/>
                <a:ea typeface="Calibri"/>
                <a:cs typeface="Calibri"/>
                <a:sym typeface="Calibri"/>
              </a:rPr>
              <a:t>No single database captures the full picture</a:t>
            </a:r>
            <a:endParaRPr b="0" i="0" sz="1350" u="none" cap="none" strike="noStrike">
              <a:solidFill>
                <a:schemeClr val="dk1"/>
              </a:solidFill>
              <a:latin typeface="Calibri"/>
              <a:ea typeface="Calibri"/>
              <a:cs typeface="Calibri"/>
              <a:sym typeface="Calibri"/>
            </a:endParaRPr>
          </a:p>
        </p:txBody>
      </p:sp>
      <p:sp>
        <p:nvSpPr>
          <p:cNvPr id="32" name="Google Shape;32;p2"/>
          <p:cNvSpPr/>
          <p:nvPr/>
        </p:nvSpPr>
        <p:spPr>
          <a:xfrm>
            <a:off x="4937750" y="1170425"/>
            <a:ext cx="3749100" cy="2547900"/>
          </a:xfrm>
          <a:prstGeom prst="rect">
            <a:avLst/>
          </a:prstGeom>
          <a:solidFill>
            <a:srgbClr val="1E2428"/>
          </a:solidFill>
          <a:ln cap="flat" cmpd="sng" w="12700">
            <a:solidFill>
              <a:srgbClr val="1E242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4937750" y="1170425"/>
            <a:ext cx="63900" cy="25479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a:off x="5120640" y="1353312"/>
            <a:ext cx="33832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100"/>
              <a:buFont typeface="Calibri"/>
              <a:buNone/>
            </a:pPr>
            <a:r>
              <a:rPr b="1" i="0" lang="en-US" sz="1200" u="none" cap="none" strike="noStrike">
                <a:solidFill>
                  <a:srgbClr val="9CA3AF"/>
                </a:solidFill>
                <a:latin typeface="Calibri"/>
                <a:ea typeface="Calibri"/>
                <a:cs typeface="Calibri"/>
                <a:sym typeface="Calibri"/>
              </a:rPr>
              <a:t>Central Question</a:t>
            </a:r>
            <a:endParaRPr b="0" i="0" sz="1200" u="none" cap="none" strike="noStrike">
              <a:solidFill>
                <a:schemeClr val="dk1"/>
              </a:solidFill>
              <a:latin typeface="Calibri"/>
              <a:ea typeface="Calibri"/>
              <a:cs typeface="Calibri"/>
              <a:sym typeface="Calibri"/>
            </a:endParaRPr>
          </a:p>
        </p:txBody>
      </p:sp>
      <p:sp>
        <p:nvSpPr>
          <p:cNvPr id="35" name="Google Shape;35;p2"/>
          <p:cNvSpPr/>
          <p:nvPr/>
        </p:nvSpPr>
        <p:spPr>
          <a:xfrm>
            <a:off x="5120640" y="1737360"/>
            <a:ext cx="3383280" cy="10972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800"/>
              <a:buFont typeface="Calibri"/>
              <a:buNone/>
            </a:pPr>
            <a:r>
              <a:rPr b="1" i="0" lang="en-US" sz="1800" u="none" cap="none" strike="noStrike">
                <a:solidFill>
                  <a:srgbClr val="FFFFFF"/>
                </a:solidFill>
                <a:latin typeface="Calibri"/>
                <a:ea typeface="Calibri"/>
                <a:cs typeface="Calibri"/>
                <a:sym typeface="Calibri"/>
              </a:rPr>
              <a:t>Is this new prescription safe</a:t>
            </a:r>
            <a:endParaRPr b="0" i="0" sz="18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FFFFFF"/>
              </a:buClr>
              <a:buSzPts val="1800"/>
              <a:buFont typeface="Calibri"/>
              <a:buNone/>
            </a:pPr>
            <a:r>
              <a:rPr b="1" i="0" lang="en-US" sz="1800" u="none" cap="none" strike="noStrike">
                <a:solidFill>
                  <a:srgbClr val="FFFFFF"/>
                </a:solidFill>
                <a:latin typeface="Calibri"/>
                <a:ea typeface="Calibri"/>
                <a:cs typeface="Calibri"/>
                <a:sym typeface="Calibri"/>
              </a:rPr>
              <a:t>for this specific patient?</a:t>
            </a:r>
            <a:endParaRPr b="0" i="0" sz="1800" u="none" cap="none" strike="noStrike">
              <a:solidFill>
                <a:schemeClr val="dk1"/>
              </a:solidFill>
              <a:latin typeface="Calibri"/>
              <a:ea typeface="Calibri"/>
              <a:cs typeface="Calibri"/>
              <a:sym typeface="Calibri"/>
            </a:endParaRPr>
          </a:p>
        </p:txBody>
      </p:sp>
      <p:sp>
        <p:nvSpPr>
          <p:cNvPr id="36" name="Google Shape;36;p2"/>
          <p:cNvSpPr/>
          <p:nvPr/>
        </p:nvSpPr>
        <p:spPr>
          <a:xfrm>
            <a:off x="502920" y="4160520"/>
            <a:ext cx="8138160" cy="5486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B7280"/>
              </a:buClr>
              <a:buSzPts val="1200"/>
              <a:buFont typeface="Calibri"/>
              <a:buNone/>
            </a:pPr>
            <a:r>
              <a:rPr b="0" i="1" lang="en-US" sz="1200" u="none" cap="none" strike="noStrike">
                <a:solidFill>
                  <a:srgbClr val="6B7280"/>
                </a:solidFill>
                <a:latin typeface="Calibri"/>
                <a:ea typeface="Calibri"/>
                <a:cs typeface="Calibri"/>
                <a:sym typeface="Calibri"/>
              </a:rPr>
              <a:t>Our system answers this by combining structured EHR data, graph knowledge, vector search, and raw evidence </a:t>
            </a:r>
            <a:r>
              <a:rPr i="1" lang="en-US" sz="1200">
                <a:solidFill>
                  <a:srgbClr val="6B7280"/>
                </a:solidFill>
                <a:latin typeface="Calibri"/>
                <a:ea typeface="Calibri"/>
                <a:cs typeface="Calibri"/>
                <a:sym typeface="Calibri"/>
              </a:rPr>
              <a:t>into</a:t>
            </a:r>
            <a:r>
              <a:rPr b="0" i="1" lang="en-US" sz="1200" u="none" cap="none" strike="noStrike">
                <a:solidFill>
                  <a:srgbClr val="6B7280"/>
                </a:solidFill>
                <a:latin typeface="Calibri"/>
                <a:ea typeface="Calibri"/>
                <a:cs typeface="Calibri"/>
                <a:sym typeface="Calibri"/>
              </a:rPr>
              <a:t> one report.</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41" name="Shape 41"/>
        <p:cNvGrpSpPr/>
        <p:nvPr/>
      </p:nvGrpSpPr>
      <p:grpSpPr>
        <a:xfrm>
          <a:off x="0" y="0"/>
          <a:ext cx="0" cy="0"/>
          <a:chOff x="0" y="0"/>
          <a:chExt cx="0" cy="0"/>
        </a:xfrm>
      </p:grpSpPr>
      <p:sp>
        <p:nvSpPr>
          <p:cNvPr id="42" name="Google Shape;42;p3"/>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3"/>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System Overview</a:t>
            </a:r>
            <a:endParaRPr b="0" i="0" sz="2200" u="none" cap="none" strike="noStrike">
              <a:solidFill>
                <a:schemeClr val="dk1"/>
              </a:solidFill>
              <a:latin typeface="Calibri"/>
              <a:ea typeface="Calibri"/>
              <a:cs typeface="Calibri"/>
              <a:sym typeface="Calibri"/>
            </a:endParaRPr>
          </a:p>
        </p:txBody>
      </p:sp>
      <p:sp>
        <p:nvSpPr>
          <p:cNvPr id="44" name="Google Shape;44;p3"/>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3</a:t>
            </a:r>
            <a:endParaRPr b="0" i="0" sz="900" u="none" cap="none" strike="noStrike">
              <a:solidFill>
                <a:schemeClr val="dk1"/>
              </a:solidFill>
              <a:latin typeface="Calibri"/>
              <a:ea typeface="Calibri"/>
              <a:cs typeface="Calibri"/>
              <a:sym typeface="Calibri"/>
            </a:endParaRPr>
          </a:p>
        </p:txBody>
      </p:sp>
      <p:cxnSp>
        <p:nvCxnSpPr>
          <p:cNvPr id="45" name="Google Shape;45;p3"/>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46" name="Google Shape;46;p3"/>
          <p:cNvSpPr/>
          <p:nvPr/>
        </p:nvSpPr>
        <p:spPr>
          <a:xfrm>
            <a:off x="274258" y="1142982"/>
            <a:ext cx="2011800" cy="3291900"/>
          </a:xfrm>
          <a:prstGeom prst="rect">
            <a:avLst/>
          </a:prstGeom>
          <a:solidFill>
            <a:srgbClr val="FFFFFF"/>
          </a:solidFill>
          <a:ln cap="flat" cmpd="sng" w="9525">
            <a:solidFill>
              <a:srgbClr val="D0D0D0"/>
            </a:solidFill>
            <a:prstDash val="solid"/>
            <a:round/>
            <a:headEnd len="sm" w="sm" type="none"/>
            <a:tailEnd len="sm" w="sm" type="none"/>
          </a:ln>
          <a:effectLst>
            <a:outerShdw blurRad="762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3"/>
          <p:cNvSpPr/>
          <p:nvPr/>
        </p:nvSpPr>
        <p:spPr>
          <a:xfrm>
            <a:off x="274258" y="1142982"/>
            <a:ext cx="2011800" cy="732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3"/>
          <p:cNvSpPr/>
          <p:nvPr/>
        </p:nvSpPr>
        <p:spPr>
          <a:xfrm>
            <a:off x="411417" y="1298430"/>
            <a:ext cx="17373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400"/>
              <a:buFont typeface="Calibri"/>
              <a:buNone/>
            </a:pPr>
            <a:r>
              <a:rPr b="1" i="0" lang="en-US" sz="1400" u="none" cap="none" strike="noStrike">
                <a:solidFill>
                  <a:srgbClr val="2C2C2C"/>
                </a:solidFill>
                <a:latin typeface="Calibri"/>
                <a:ea typeface="Calibri"/>
                <a:cs typeface="Calibri"/>
                <a:sym typeface="Calibri"/>
              </a:rPr>
              <a:t>PostgreSQL</a:t>
            </a:r>
            <a:endParaRPr b="0" i="0" sz="1400" u="none" cap="none" strike="noStrike">
              <a:solidFill>
                <a:schemeClr val="dk1"/>
              </a:solidFill>
              <a:latin typeface="Calibri"/>
              <a:ea typeface="Calibri"/>
              <a:cs typeface="Calibri"/>
              <a:sym typeface="Calibri"/>
            </a:endParaRPr>
          </a:p>
        </p:txBody>
      </p:sp>
      <p:sp>
        <p:nvSpPr>
          <p:cNvPr id="49" name="Google Shape;49;p3"/>
          <p:cNvSpPr/>
          <p:nvPr/>
        </p:nvSpPr>
        <p:spPr>
          <a:xfrm>
            <a:off x="411417" y="1691622"/>
            <a:ext cx="1737300" cy="292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100"/>
              <a:buFont typeface="Calibri"/>
              <a:buNone/>
            </a:pPr>
            <a:r>
              <a:rPr b="1" i="0" lang="en-US" sz="1200" u="none" cap="none" strike="noStrike">
                <a:solidFill>
                  <a:srgbClr val="1A7F6E"/>
                </a:solidFill>
                <a:latin typeface="Calibri"/>
                <a:ea typeface="Calibri"/>
                <a:cs typeface="Calibri"/>
                <a:sym typeface="Calibri"/>
              </a:rPr>
              <a:t>Patient </a:t>
            </a:r>
            <a:r>
              <a:rPr b="1" lang="en-US" sz="1200">
                <a:solidFill>
                  <a:srgbClr val="1A7F6E"/>
                </a:solidFill>
                <a:latin typeface="Calibri"/>
                <a:ea typeface="Calibri"/>
                <a:cs typeface="Calibri"/>
                <a:sym typeface="Calibri"/>
              </a:rPr>
              <a:t>EHR </a:t>
            </a:r>
            <a:r>
              <a:rPr b="1" i="0" lang="en-US" sz="1200" u="none" cap="none" strike="noStrike">
                <a:solidFill>
                  <a:srgbClr val="1A7F6E"/>
                </a:solidFill>
                <a:latin typeface="Calibri"/>
                <a:ea typeface="Calibri"/>
                <a:cs typeface="Calibri"/>
                <a:sym typeface="Calibri"/>
              </a:rPr>
              <a:t>Data</a:t>
            </a:r>
            <a:endParaRPr b="0" i="0" sz="1200" u="none" cap="none" strike="noStrike">
              <a:solidFill>
                <a:schemeClr val="dk1"/>
              </a:solidFill>
              <a:latin typeface="Calibri"/>
              <a:ea typeface="Calibri"/>
              <a:cs typeface="Calibri"/>
              <a:sym typeface="Calibri"/>
            </a:endParaRPr>
          </a:p>
        </p:txBody>
      </p:sp>
      <p:cxnSp>
        <p:nvCxnSpPr>
          <p:cNvPr id="50" name="Google Shape;50;p3"/>
          <p:cNvCxnSpPr/>
          <p:nvPr/>
        </p:nvCxnSpPr>
        <p:spPr>
          <a:xfrm>
            <a:off x="411417" y="2029950"/>
            <a:ext cx="1737300" cy="0"/>
          </a:xfrm>
          <a:prstGeom prst="straightConnector1">
            <a:avLst/>
          </a:prstGeom>
          <a:noFill/>
          <a:ln cap="flat" cmpd="sng" w="9525">
            <a:solidFill>
              <a:srgbClr val="E0E0E0"/>
            </a:solidFill>
            <a:prstDash val="solid"/>
            <a:round/>
            <a:headEnd len="sm" w="sm" type="none"/>
            <a:tailEnd len="sm" w="sm" type="none"/>
          </a:ln>
        </p:spPr>
      </p:cxnSp>
      <p:sp>
        <p:nvSpPr>
          <p:cNvPr id="51" name="Google Shape;51;p3"/>
          <p:cNvSpPr/>
          <p:nvPr/>
        </p:nvSpPr>
        <p:spPr>
          <a:xfrm>
            <a:off x="411417" y="2121390"/>
            <a:ext cx="1737300" cy="210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B7280"/>
              </a:buClr>
              <a:buSzPts val="1150"/>
              <a:buFont typeface="Calibri"/>
              <a:buNone/>
            </a:pPr>
            <a:r>
              <a:rPr b="0" i="0" lang="en-US" sz="1250" u="none" cap="none" strike="noStrike">
                <a:solidFill>
                  <a:srgbClr val="6B7280"/>
                </a:solidFill>
                <a:latin typeface="Calibri"/>
                <a:ea typeface="Calibri"/>
                <a:cs typeface="Calibri"/>
                <a:sym typeface="Calibri"/>
              </a:rPr>
              <a:t>Demographics, active meds, conditions, encounters </a:t>
            </a:r>
            <a:endParaRPr sz="1250">
              <a:solidFill>
                <a:srgbClr val="6B7280"/>
              </a:solidFill>
              <a:latin typeface="Calibri"/>
              <a:ea typeface="Calibri"/>
              <a:cs typeface="Calibri"/>
              <a:sym typeface="Calibri"/>
            </a:endParaRPr>
          </a:p>
          <a:p>
            <a:pPr indent="0" lvl="0" marL="0" marR="0" rtl="0" algn="l">
              <a:spcBef>
                <a:spcPts val="0"/>
              </a:spcBef>
              <a:spcAft>
                <a:spcPts val="0"/>
              </a:spcAft>
              <a:buClr>
                <a:srgbClr val="6B7280"/>
              </a:buClr>
              <a:buSzPts val="1150"/>
              <a:buFont typeface="Calibri"/>
              <a:buNone/>
            </a:pPr>
            <a:r>
              <a:rPr lang="en-US" sz="1250">
                <a:solidFill>
                  <a:srgbClr val="6B7280"/>
                </a:solidFill>
                <a:latin typeface="Calibri"/>
                <a:ea typeface="Calibri"/>
                <a:cs typeface="Calibri"/>
                <a:sym typeface="Calibri"/>
              </a:rPr>
              <a:t>– </a:t>
            </a:r>
            <a:r>
              <a:rPr b="0" i="0" lang="en-US" sz="1250" u="none" cap="none" strike="noStrike">
                <a:solidFill>
                  <a:srgbClr val="6B7280"/>
                </a:solidFill>
                <a:latin typeface="Calibri"/>
                <a:ea typeface="Calibri"/>
                <a:cs typeface="Calibri"/>
                <a:sym typeface="Calibri"/>
              </a:rPr>
              <a:t>structured Synthea data</a:t>
            </a:r>
            <a:endParaRPr b="0" i="0" sz="1250" u="none" cap="none" strike="noStrike">
              <a:solidFill>
                <a:schemeClr val="dk1"/>
              </a:solidFill>
              <a:latin typeface="Calibri"/>
              <a:ea typeface="Calibri"/>
              <a:cs typeface="Calibri"/>
              <a:sym typeface="Calibri"/>
            </a:endParaRPr>
          </a:p>
        </p:txBody>
      </p:sp>
      <p:sp>
        <p:nvSpPr>
          <p:cNvPr id="52" name="Google Shape;52;p3"/>
          <p:cNvSpPr/>
          <p:nvPr/>
        </p:nvSpPr>
        <p:spPr>
          <a:xfrm>
            <a:off x="2468818" y="1142982"/>
            <a:ext cx="2011800" cy="3291900"/>
          </a:xfrm>
          <a:prstGeom prst="rect">
            <a:avLst/>
          </a:prstGeom>
          <a:solidFill>
            <a:srgbClr val="FFFFFF"/>
          </a:solidFill>
          <a:ln cap="flat" cmpd="sng" w="9525">
            <a:solidFill>
              <a:srgbClr val="D0D0D0"/>
            </a:solidFill>
            <a:prstDash val="solid"/>
            <a:round/>
            <a:headEnd len="sm" w="sm" type="none"/>
            <a:tailEnd len="sm" w="sm" type="none"/>
          </a:ln>
          <a:effectLst>
            <a:outerShdw blurRad="762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a:off x="2468818" y="1142982"/>
            <a:ext cx="2011800" cy="732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3"/>
          <p:cNvSpPr/>
          <p:nvPr/>
        </p:nvSpPr>
        <p:spPr>
          <a:xfrm>
            <a:off x="2605978" y="1298430"/>
            <a:ext cx="17373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400"/>
              <a:buFont typeface="Calibri"/>
              <a:buNone/>
            </a:pPr>
            <a:r>
              <a:rPr b="1" i="0" lang="en-US" sz="1400" u="none" cap="none" strike="noStrike">
                <a:solidFill>
                  <a:srgbClr val="2C2C2C"/>
                </a:solidFill>
                <a:latin typeface="Calibri"/>
                <a:ea typeface="Calibri"/>
                <a:cs typeface="Calibri"/>
                <a:sym typeface="Calibri"/>
              </a:rPr>
              <a:t>Neo4j</a:t>
            </a:r>
            <a:endParaRPr b="0" i="0" sz="1400" u="none" cap="none" strike="noStrike">
              <a:solidFill>
                <a:schemeClr val="dk1"/>
              </a:solidFill>
              <a:latin typeface="Calibri"/>
              <a:ea typeface="Calibri"/>
              <a:cs typeface="Calibri"/>
              <a:sym typeface="Calibri"/>
            </a:endParaRPr>
          </a:p>
        </p:txBody>
      </p:sp>
      <p:sp>
        <p:nvSpPr>
          <p:cNvPr id="55" name="Google Shape;55;p3"/>
          <p:cNvSpPr/>
          <p:nvPr/>
        </p:nvSpPr>
        <p:spPr>
          <a:xfrm>
            <a:off x="2605978" y="1691622"/>
            <a:ext cx="1737300" cy="292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100"/>
              <a:buFont typeface="Calibri"/>
              <a:buNone/>
            </a:pPr>
            <a:r>
              <a:rPr b="1" i="0" lang="en-US" sz="1200" u="none" cap="none" strike="noStrike">
                <a:solidFill>
                  <a:srgbClr val="1A7F6E"/>
                </a:solidFill>
                <a:latin typeface="Calibri"/>
                <a:ea typeface="Calibri"/>
                <a:cs typeface="Calibri"/>
                <a:sym typeface="Calibri"/>
              </a:rPr>
              <a:t>Drug Knowledge Graph</a:t>
            </a:r>
            <a:endParaRPr b="0" i="0" sz="1200" u="none" cap="none" strike="noStrike">
              <a:solidFill>
                <a:schemeClr val="dk1"/>
              </a:solidFill>
              <a:latin typeface="Calibri"/>
              <a:ea typeface="Calibri"/>
              <a:cs typeface="Calibri"/>
              <a:sym typeface="Calibri"/>
            </a:endParaRPr>
          </a:p>
        </p:txBody>
      </p:sp>
      <p:cxnSp>
        <p:nvCxnSpPr>
          <p:cNvPr id="56" name="Google Shape;56;p3"/>
          <p:cNvCxnSpPr/>
          <p:nvPr/>
        </p:nvCxnSpPr>
        <p:spPr>
          <a:xfrm>
            <a:off x="2605978" y="2029950"/>
            <a:ext cx="1737300" cy="0"/>
          </a:xfrm>
          <a:prstGeom prst="straightConnector1">
            <a:avLst/>
          </a:prstGeom>
          <a:noFill/>
          <a:ln cap="flat" cmpd="sng" w="9525">
            <a:solidFill>
              <a:srgbClr val="E0E0E0"/>
            </a:solidFill>
            <a:prstDash val="solid"/>
            <a:round/>
            <a:headEnd len="sm" w="sm" type="none"/>
            <a:tailEnd len="sm" w="sm" type="none"/>
          </a:ln>
        </p:spPr>
      </p:cxnSp>
      <p:sp>
        <p:nvSpPr>
          <p:cNvPr id="57" name="Google Shape;57;p3"/>
          <p:cNvSpPr/>
          <p:nvPr/>
        </p:nvSpPr>
        <p:spPr>
          <a:xfrm>
            <a:off x="2605978" y="2121390"/>
            <a:ext cx="1737300" cy="210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B7280"/>
              </a:buClr>
              <a:buSzPts val="1150"/>
              <a:buFont typeface="Calibri"/>
              <a:buNone/>
            </a:pPr>
            <a:r>
              <a:rPr b="0" i="0" lang="en-US" sz="1250" u="none" cap="none" strike="noStrike">
                <a:solidFill>
                  <a:srgbClr val="6B7280"/>
                </a:solidFill>
                <a:latin typeface="Calibri"/>
                <a:ea typeface="Calibri"/>
                <a:cs typeface="Calibri"/>
                <a:sym typeface="Calibri"/>
              </a:rPr>
              <a:t>Drug–drug interactions and side effects from </a:t>
            </a:r>
            <a:r>
              <a:rPr lang="en-US" sz="1250">
                <a:solidFill>
                  <a:srgbClr val="6B7280"/>
                </a:solidFill>
                <a:latin typeface="Calibri"/>
                <a:ea typeface="Calibri"/>
                <a:cs typeface="Calibri"/>
                <a:sym typeface="Calibri"/>
              </a:rPr>
              <a:t>Drugbank</a:t>
            </a:r>
            <a:r>
              <a:rPr b="0" i="0" lang="en-US" sz="1250" u="none" cap="none" strike="noStrike">
                <a:solidFill>
                  <a:srgbClr val="6B7280"/>
                </a:solidFill>
                <a:latin typeface="Calibri"/>
                <a:ea typeface="Calibri"/>
                <a:cs typeface="Calibri"/>
                <a:sym typeface="Calibri"/>
              </a:rPr>
              <a:t> + SIDER</a:t>
            </a:r>
            <a:endParaRPr b="0" i="0" sz="1250" u="none" cap="none" strike="noStrike">
              <a:solidFill>
                <a:schemeClr val="dk1"/>
              </a:solidFill>
              <a:latin typeface="Calibri"/>
              <a:ea typeface="Calibri"/>
              <a:cs typeface="Calibri"/>
              <a:sym typeface="Calibri"/>
            </a:endParaRPr>
          </a:p>
        </p:txBody>
      </p:sp>
      <p:sp>
        <p:nvSpPr>
          <p:cNvPr id="58" name="Google Shape;58;p3"/>
          <p:cNvSpPr/>
          <p:nvPr/>
        </p:nvSpPr>
        <p:spPr>
          <a:xfrm>
            <a:off x="4663378" y="1142982"/>
            <a:ext cx="2011800" cy="3291900"/>
          </a:xfrm>
          <a:prstGeom prst="rect">
            <a:avLst/>
          </a:prstGeom>
          <a:solidFill>
            <a:srgbClr val="FFFFFF"/>
          </a:solidFill>
          <a:ln cap="flat" cmpd="sng" w="9525">
            <a:solidFill>
              <a:srgbClr val="D0D0D0"/>
            </a:solidFill>
            <a:prstDash val="solid"/>
            <a:round/>
            <a:headEnd len="sm" w="sm" type="none"/>
            <a:tailEnd len="sm" w="sm" type="none"/>
          </a:ln>
          <a:effectLst>
            <a:outerShdw blurRad="762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3"/>
          <p:cNvSpPr/>
          <p:nvPr/>
        </p:nvSpPr>
        <p:spPr>
          <a:xfrm>
            <a:off x="4663378" y="1142982"/>
            <a:ext cx="2011800" cy="732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a:off x="4800538" y="1298430"/>
            <a:ext cx="17373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400"/>
              <a:buFont typeface="Calibri"/>
              <a:buNone/>
            </a:pPr>
            <a:r>
              <a:rPr b="1" i="0" lang="en-US" sz="1400" u="none" cap="none" strike="noStrike">
                <a:solidFill>
                  <a:srgbClr val="2C2C2C"/>
                </a:solidFill>
                <a:latin typeface="Calibri"/>
                <a:ea typeface="Calibri"/>
                <a:cs typeface="Calibri"/>
                <a:sym typeface="Calibri"/>
              </a:rPr>
              <a:t>Qdrant</a:t>
            </a:r>
            <a:endParaRPr b="0" i="0" sz="1400" u="none" cap="none" strike="noStrike">
              <a:solidFill>
                <a:schemeClr val="dk1"/>
              </a:solidFill>
              <a:latin typeface="Calibri"/>
              <a:ea typeface="Calibri"/>
              <a:cs typeface="Calibri"/>
              <a:sym typeface="Calibri"/>
            </a:endParaRPr>
          </a:p>
        </p:txBody>
      </p:sp>
      <p:sp>
        <p:nvSpPr>
          <p:cNvPr id="61" name="Google Shape;61;p3"/>
          <p:cNvSpPr/>
          <p:nvPr/>
        </p:nvSpPr>
        <p:spPr>
          <a:xfrm>
            <a:off x="4800538" y="1691622"/>
            <a:ext cx="1737300" cy="292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100"/>
              <a:buFont typeface="Calibri"/>
              <a:buNone/>
            </a:pPr>
            <a:r>
              <a:rPr b="1" i="0" lang="en-US" sz="1200" u="none" cap="none" strike="noStrike">
                <a:solidFill>
                  <a:srgbClr val="1A7F6E"/>
                </a:solidFill>
                <a:latin typeface="Calibri"/>
                <a:ea typeface="Calibri"/>
                <a:cs typeface="Calibri"/>
                <a:sym typeface="Calibri"/>
              </a:rPr>
              <a:t>Adverse Event Search</a:t>
            </a:r>
            <a:endParaRPr b="0" i="0" sz="1200" u="none" cap="none" strike="noStrike">
              <a:solidFill>
                <a:schemeClr val="dk1"/>
              </a:solidFill>
              <a:latin typeface="Calibri"/>
              <a:ea typeface="Calibri"/>
              <a:cs typeface="Calibri"/>
              <a:sym typeface="Calibri"/>
            </a:endParaRPr>
          </a:p>
        </p:txBody>
      </p:sp>
      <p:cxnSp>
        <p:nvCxnSpPr>
          <p:cNvPr id="62" name="Google Shape;62;p3"/>
          <p:cNvCxnSpPr/>
          <p:nvPr/>
        </p:nvCxnSpPr>
        <p:spPr>
          <a:xfrm>
            <a:off x="4800538" y="2029950"/>
            <a:ext cx="1737300" cy="0"/>
          </a:xfrm>
          <a:prstGeom prst="straightConnector1">
            <a:avLst/>
          </a:prstGeom>
          <a:noFill/>
          <a:ln cap="flat" cmpd="sng" w="9525">
            <a:solidFill>
              <a:srgbClr val="E0E0E0"/>
            </a:solidFill>
            <a:prstDash val="solid"/>
            <a:round/>
            <a:headEnd len="sm" w="sm" type="none"/>
            <a:tailEnd len="sm" w="sm" type="none"/>
          </a:ln>
        </p:spPr>
      </p:cxnSp>
      <p:sp>
        <p:nvSpPr>
          <p:cNvPr id="63" name="Google Shape;63;p3"/>
          <p:cNvSpPr/>
          <p:nvPr/>
        </p:nvSpPr>
        <p:spPr>
          <a:xfrm>
            <a:off x="4800538" y="2121390"/>
            <a:ext cx="1737300" cy="210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B7280"/>
              </a:buClr>
              <a:buSzPts val="1150"/>
              <a:buFont typeface="Calibri"/>
              <a:buNone/>
            </a:pPr>
            <a:r>
              <a:rPr b="0" i="0" lang="en-US" sz="1250" u="none" cap="none" strike="noStrike">
                <a:solidFill>
                  <a:srgbClr val="6B7280"/>
                </a:solidFill>
                <a:latin typeface="Calibri"/>
                <a:ea typeface="Calibri"/>
                <a:cs typeface="Calibri"/>
                <a:sym typeface="Calibri"/>
              </a:rPr>
              <a:t>Vector similarity over openFDA FAERS reports using BioLORD embeddings</a:t>
            </a:r>
            <a:endParaRPr b="0" i="0" sz="1250" u="none" cap="none" strike="noStrike">
              <a:solidFill>
                <a:schemeClr val="dk1"/>
              </a:solidFill>
              <a:latin typeface="Calibri"/>
              <a:ea typeface="Calibri"/>
              <a:cs typeface="Calibri"/>
              <a:sym typeface="Calibri"/>
            </a:endParaRPr>
          </a:p>
        </p:txBody>
      </p:sp>
      <p:sp>
        <p:nvSpPr>
          <p:cNvPr id="64" name="Google Shape;64;p3"/>
          <p:cNvSpPr/>
          <p:nvPr/>
        </p:nvSpPr>
        <p:spPr>
          <a:xfrm>
            <a:off x="6857938" y="1142982"/>
            <a:ext cx="2011800" cy="3291900"/>
          </a:xfrm>
          <a:prstGeom prst="rect">
            <a:avLst/>
          </a:prstGeom>
          <a:solidFill>
            <a:srgbClr val="FFFFFF"/>
          </a:solidFill>
          <a:ln cap="flat" cmpd="sng" w="9525">
            <a:solidFill>
              <a:srgbClr val="D0D0D0"/>
            </a:solidFill>
            <a:prstDash val="solid"/>
            <a:round/>
            <a:headEnd len="sm" w="sm" type="none"/>
            <a:tailEnd len="sm" w="sm" type="none"/>
          </a:ln>
          <a:effectLst>
            <a:outerShdw blurRad="762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3"/>
          <p:cNvSpPr/>
          <p:nvPr/>
        </p:nvSpPr>
        <p:spPr>
          <a:xfrm>
            <a:off x="6857938" y="1142982"/>
            <a:ext cx="2011800" cy="732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
          <p:cNvSpPr/>
          <p:nvPr/>
        </p:nvSpPr>
        <p:spPr>
          <a:xfrm>
            <a:off x="6995098" y="1298430"/>
            <a:ext cx="17373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400"/>
              <a:buFont typeface="Calibri"/>
              <a:buNone/>
            </a:pPr>
            <a:r>
              <a:rPr b="1" i="0" lang="en-US" sz="1400" u="none" cap="none" strike="noStrike">
                <a:solidFill>
                  <a:srgbClr val="2C2C2C"/>
                </a:solidFill>
                <a:latin typeface="Calibri"/>
                <a:ea typeface="Calibri"/>
                <a:cs typeface="Calibri"/>
                <a:sym typeface="Calibri"/>
              </a:rPr>
              <a:t>MongoDB</a:t>
            </a:r>
            <a:endParaRPr b="0" i="0" sz="1400" u="none" cap="none" strike="noStrike">
              <a:solidFill>
                <a:schemeClr val="dk1"/>
              </a:solidFill>
              <a:latin typeface="Calibri"/>
              <a:ea typeface="Calibri"/>
              <a:cs typeface="Calibri"/>
              <a:sym typeface="Calibri"/>
            </a:endParaRPr>
          </a:p>
        </p:txBody>
      </p:sp>
      <p:sp>
        <p:nvSpPr>
          <p:cNvPr id="67" name="Google Shape;67;p3"/>
          <p:cNvSpPr/>
          <p:nvPr/>
        </p:nvSpPr>
        <p:spPr>
          <a:xfrm>
            <a:off x="6995098" y="1691622"/>
            <a:ext cx="1737300" cy="292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100"/>
              <a:buFont typeface="Calibri"/>
              <a:buNone/>
            </a:pPr>
            <a:r>
              <a:rPr b="1" i="0" lang="en-US" sz="1200" u="none" cap="none" strike="noStrike">
                <a:solidFill>
                  <a:srgbClr val="1A7F6E"/>
                </a:solidFill>
                <a:latin typeface="Calibri"/>
                <a:ea typeface="Calibri"/>
                <a:cs typeface="Calibri"/>
                <a:sym typeface="Calibri"/>
              </a:rPr>
              <a:t>Evidence &amp; Audit</a:t>
            </a:r>
            <a:endParaRPr b="0" i="0" sz="1200" u="none" cap="none" strike="noStrike">
              <a:solidFill>
                <a:schemeClr val="dk1"/>
              </a:solidFill>
              <a:latin typeface="Calibri"/>
              <a:ea typeface="Calibri"/>
              <a:cs typeface="Calibri"/>
              <a:sym typeface="Calibri"/>
            </a:endParaRPr>
          </a:p>
        </p:txBody>
      </p:sp>
      <p:cxnSp>
        <p:nvCxnSpPr>
          <p:cNvPr id="68" name="Google Shape;68;p3"/>
          <p:cNvCxnSpPr/>
          <p:nvPr/>
        </p:nvCxnSpPr>
        <p:spPr>
          <a:xfrm>
            <a:off x="6995098" y="2029950"/>
            <a:ext cx="1737300" cy="0"/>
          </a:xfrm>
          <a:prstGeom prst="straightConnector1">
            <a:avLst/>
          </a:prstGeom>
          <a:noFill/>
          <a:ln cap="flat" cmpd="sng" w="9525">
            <a:solidFill>
              <a:srgbClr val="E0E0E0"/>
            </a:solidFill>
            <a:prstDash val="solid"/>
            <a:round/>
            <a:headEnd len="sm" w="sm" type="none"/>
            <a:tailEnd len="sm" w="sm" type="none"/>
          </a:ln>
        </p:spPr>
      </p:cxnSp>
      <p:sp>
        <p:nvSpPr>
          <p:cNvPr id="69" name="Google Shape;69;p3"/>
          <p:cNvSpPr/>
          <p:nvPr/>
        </p:nvSpPr>
        <p:spPr>
          <a:xfrm>
            <a:off x="6995098" y="2121390"/>
            <a:ext cx="1737300" cy="210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B7280"/>
              </a:buClr>
              <a:buSzPts val="1150"/>
              <a:buFont typeface="Calibri"/>
              <a:buNone/>
            </a:pPr>
            <a:r>
              <a:rPr b="0" i="0" lang="en-US" sz="1250" u="none" cap="none" strike="noStrike">
                <a:solidFill>
                  <a:srgbClr val="6B7280"/>
                </a:solidFill>
                <a:latin typeface="Calibri"/>
                <a:ea typeface="Calibri"/>
                <a:cs typeface="Calibri"/>
                <a:sym typeface="Calibri"/>
              </a:rPr>
              <a:t>Raw FAERS documents and a full audit trail of every safety check</a:t>
            </a:r>
            <a:endParaRPr b="0" i="0" sz="125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74" name="Shape 74"/>
        <p:cNvGrpSpPr/>
        <p:nvPr/>
      </p:nvGrpSpPr>
      <p:grpSpPr>
        <a:xfrm>
          <a:off x="0" y="0"/>
          <a:ext cx="0" cy="0"/>
          <a:chOff x="0" y="0"/>
          <a:chExt cx="0" cy="0"/>
        </a:xfrm>
      </p:grpSpPr>
      <p:sp>
        <p:nvSpPr>
          <p:cNvPr id="75" name="Google Shape;75;p4"/>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4"/>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PostgreSQL — Why Relational?</a:t>
            </a:r>
            <a:endParaRPr b="0" i="0" sz="2200" u="none" cap="none" strike="noStrike">
              <a:solidFill>
                <a:schemeClr val="dk1"/>
              </a:solidFill>
              <a:latin typeface="Calibri"/>
              <a:ea typeface="Calibri"/>
              <a:cs typeface="Calibri"/>
              <a:sym typeface="Calibri"/>
            </a:endParaRPr>
          </a:p>
        </p:txBody>
      </p:sp>
      <p:sp>
        <p:nvSpPr>
          <p:cNvPr id="77" name="Google Shape;77;p4"/>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4</a:t>
            </a:r>
            <a:endParaRPr b="0" i="0" sz="900" u="none" cap="none" strike="noStrike">
              <a:solidFill>
                <a:schemeClr val="dk1"/>
              </a:solidFill>
              <a:latin typeface="Calibri"/>
              <a:ea typeface="Calibri"/>
              <a:cs typeface="Calibri"/>
              <a:sym typeface="Calibri"/>
            </a:endParaRPr>
          </a:p>
        </p:txBody>
      </p:sp>
      <p:cxnSp>
        <p:nvCxnSpPr>
          <p:cNvPr id="78" name="Google Shape;78;p4"/>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79" name="Google Shape;79;p4"/>
          <p:cNvSpPr/>
          <p:nvPr/>
        </p:nvSpPr>
        <p:spPr>
          <a:xfrm>
            <a:off x="502920" y="1170432"/>
            <a:ext cx="4069080" cy="749808"/>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4"/>
          <p:cNvSpPr/>
          <p:nvPr/>
        </p:nvSpPr>
        <p:spPr>
          <a:xfrm>
            <a:off x="502920" y="1170432"/>
            <a:ext cx="54864" cy="7498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4"/>
          <p:cNvSpPr/>
          <p:nvPr/>
        </p:nvSpPr>
        <p:spPr>
          <a:xfrm>
            <a:off x="685800" y="1243584"/>
            <a:ext cx="374904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Structured by nature</a:t>
            </a:r>
            <a:endParaRPr b="0" i="0" sz="1200" u="none" cap="none" strike="noStrike">
              <a:solidFill>
                <a:schemeClr val="dk1"/>
              </a:solidFill>
              <a:latin typeface="Calibri"/>
              <a:ea typeface="Calibri"/>
              <a:cs typeface="Calibri"/>
              <a:sym typeface="Calibri"/>
            </a:endParaRPr>
          </a:p>
        </p:txBody>
      </p:sp>
      <p:sp>
        <p:nvSpPr>
          <p:cNvPr id="82" name="Google Shape;82;p4"/>
          <p:cNvSpPr/>
          <p:nvPr/>
        </p:nvSpPr>
        <p:spPr>
          <a:xfrm>
            <a:off x="685800" y="1499616"/>
            <a:ext cx="374904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EHR data has well-defined entities — patients, encounters, medications — with strict relationships and constraints that SQL enforces automatically.</a:t>
            </a:r>
            <a:endParaRPr b="0" i="0" sz="1050" u="none" cap="none" strike="noStrike">
              <a:solidFill>
                <a:schemeClr val="dk1"/>
              </a:solidFill>
              <a:latin typeface="Calibri"/>
              <a:ea typeface="Calibri"/>
              <a:cs typeface="Calibri"/>
              <a:sym typeface="Calibri"/>
            </a:endParaRPr>
          </a:p>
        </p:txBody>
      </p:sp>
      <p:sp>
        <p:nvSpPr>
          <p:cNvPr id="83" name="Google Shape;83;p4"/>
          <p:cNvSpPr/>
          <p:nvPr/>
        </p:nvSpPr>
        <p:spPr>
          <a:xfrm>
            <a:off x="502920" y="2048256"/>
            <a:ext cx="4069080" cy="749808"/>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4"/>
          <p:cNvSpPr/>
          <p:nvPr/>
        </p:nvSpPr>
        <p:spPr>
          <a:xfrm>
            <a:off x="502920" y="2048256"/>
            <a:ext cx="54864" cy="7498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4"/>
          <p:cNvSpPr/>
          <p:nvPr/>
        </p:nvSpPr>
        <p:spPr>
          <a:xfrm>
            <a:off x="685800" y="2121408"/>
            <a:ext cx="374904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Complex joins are cheap</a:t>
            </a:r>
            <a:endParaRPr b="0" i="0" sz="1200" u="none" cap="none" strike="noStrike">
              <a:solidFill>
                <a:schemeClr val="dk1"/>
              </a:solidFill>
              <a:latin typeface="Calibri"/>
              <a:ea typeface="Calibri"/>
              <a:cs typeface="Calibri"/>
              <a:sym typeface="Calibri"/>
            </a:endParaRPr>
          </a:p>
        </p:txBody>
      </p:sp>
      <p:sp>
        <p:nvSpPr>
          <p:cNvPr id="86" name="Google Shape;86;p4"/>
          <p:cNvSpPr/>
          <p:nvPr/>
        </p:nvSpPr>
        <p:spPr>
          <a:xfrm>
            <a:off x="685800" y="2377440"/>
            <a:ext cx="374904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Querying a patient's active meds alongside their conditions, allergies, and recent labs requires multi-table joins. PostgreSQL handles this natively and efficiently.</a:t>
            </a:r>
            <a:endParaRPr b="0" i="0" sz="1050" u="none" cap="none" strike="noStrike">
              <a:solidFill>
                <a:schemeClr val="dk1"/>
              </a:solidFill>
              <a:latin typeface="Calibri"/>
              <a:ea typeface="Calibri"/>
              <a:cs typeface="Calibri"/>
              <a:sym typeface="Calibri"/>
            </a:endParaRPr>
          </a:p>
        </p:txBody>
      </p:sp>
      <p:sp>
        <p:nvSpPr>
          <p:cNvPr id="87" name="Google Shape;87;p4"/>
          <p:cNvSpPr/>
          <p:nvPr/>
        </p:nvSpPr>
        <p:spPr>
          <a:xfrm>
            <a:off x="502920" y="2926080"/>
            <a:ext cx="4069080" cy="749808"/>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4"/>
          <p:cNvSpPr/>
          <p:nvPr/>
        </p:nvSpPr>
        <p:spPr>
          <a:xfrm>
            <a:off x="502920" y="2926080"/>
            <a:ext cx="54864" cy="7498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4"/>
          <p:cNvSpPr/>
          <p:nvPr/>
        </p:nvSpPr>
        <p:spPr>
          <a:xfrm>
            <a:off x="685800" y="2999232"/>
            <a:ext cx="374904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ACID guarantees matter</a:t>
            </a:r>
            <a:endParaRPr b="0" i="0" sz="1200" u="none" cap="none" strike="noStrike">
              <a:solidFill>
                <a:schemeClr val="dk1"/>
              </a:solidFill>
              <a:latin typeface="Calibri"/>
              <a:ea typeface="Calibri"/>
              <a:cs typeface="Calibri"/>
              <a:sym typeface="Calibri"/>
            </a:endParaRPr>
          </a:p>
        </p:txBody>
      </p:sp>
      <p:sp>
        <p:nvSpPr>
          <p:cNvPr id="90" name="Google Shape;90;p4"/>
          <p:cNvSpPr/>
          <p:nvPr/>
        </p:nvSpPr>
        <p:spPr>
          <a:xfrm>
            <a:off x="685800" y="3255264"/>
            <a:ext cx="374904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Clinical data demands consistency. A partial write — e.g. a medication inserted without a corresponding encounter — must never silently succeed.</a:t>
            </a:r>
            <a:endParaRPr b="0" i="0" sz="1050" u="none" cap="none" strike="noStrike">
              <a:solidFill>
                <a:schemeClr val="dk1"/>
              </a:solidFill>
              <a:latin typeface="Calibri"/>
              <a:ea typeface="Calibri"/>
              <a:cs typeface="Calibri"/>
              <a:sym typeface="Calibri"/>
            </a:endParaRPr>
          </a:p>
        </p:txBody>
      </p:sp>
      <p:sp>
        <p:nvSpPr>
          <p:cNvPr id="91" name="Google Shape;91;p4"/>
          <p:cNvSpPr/>
          <p:nvPr/>
        </p:nvSpPr>
        <p:spPr>
          <a:xfrm>
            <a:off x="502920" y="3803904"/>
            <a:ext cx="4069080" cy="749808"/>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4"/>
          <p:cNvSpPr/>
          <p:nvPr/>
        </p:nvSpPr>
        <p:spPr>
          <a:xfrm>
            <a:off x="502920" y="3803904"/>
            <a:ext cx="54864" cy="749808"/>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4"/>
          <p:cNvSpPr/>
          <p:nvPr/>
        </p:nvSpPr>
        <p:spPr>
          <a:xfrm>
            <a:off x="685800" y="3877056"/>
            <a:ext cx="374904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Window functions for analytics</a:t>
            </a:r>
            <a:endParaRPr b="0" i="0" sz="1200" u="none" cap="none" strike="noStrike">
              <a:solidFill>
                <a:schemeClr val="dk1"/>
              </a:solidFill>
              <a:latin typeface="Calibri"/>
              <a:ea typeface="Calibri"/>
              <a:cs typeface="Calibri"/>
              <a:sym typeface="Calibri"/>
            </a:endParaRPr>
          </a:p>
        </p:txBody>
      </p:sp>
      <p:sp>
        <p:nvSpPr>
          <p:cNvPr id="94" name="Google Shape;94;p4"/>
          <p:cNvSpPr/>
          <p:nvPr/>
        </p:nvSpPr>
        <p:spPr>
          <a:xfrm>
            <a:off x="685800" y="4133088"/>
            <a:ext cx="374904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Rolling averages over lab vitals (heart rate, BMI, triglycerides, respiratory rate) are computed directly in SQL using OVER() without moving data to application code.</a:t>
            </a:r>
            <a:endParaRPr b="0" i="0" sz="1050" u="none" cap="none" strike="noStrike">
              <a:solidFill>
                <a:schemeClr val="dk1"/>
              </a:solidFill>
              <a:latin typeface="Calibri"/>
              <a:ea typeface="Calibri"/>
              <a:cs typeface="Calibri"/>
              <a:sym typeface="Calibri"/>
            </a:endParaRPr>
          </a:p>
        </p:txBody>
      </p:sp>
      <p:sp>
        <p:nvSpPr>
          <p:cNvPr id="95" name="Google Shape;95;p4"/>
          <p:cNvSpPr/>
          <p:nvPr/>
        </p:nvSpPr>
        <p:spPr>
          <a:xfrm>
            <a:off x="4754880" y="1115568"/>
            <a:ext cx="3931800" cy="3657600"/>
          </a:xfrm>
          <a:prstGeom prst="rect">
            <a:avLst/>
          </a:prstGeom>
          <a:solidFill>
            <a:srgbClr val="1E2428"/>
          </a:solidFill>
          <a:ln cap="flat" cmpd="sng" w="12700">
            <a:solidFill>
              <a:srgbClr val="1E242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4"/>
          <p:cNvSpPr/>
          <p:nvPr/>
        </p:nvSpPr>
        <p:spPr>
          <a:xfrm>
            <a:off x="4892040" y="1261872"/>
            <a:ext cx="36576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000" u="none" cap="none" strike="noStrike">
                <a:solidFill>
                  <a:srgbClr val="9CA3AF"/>
                </a:solidFill>
                <a:latin typeface="Calibri"/>
                <a:ea typeface="Calibri"/>
                <a:cs typeface="Calibri"/>
                <a:sym typeface="Calibri"/>
              </a:rPr>
              <a:t>Rolling Average — SQL Window Function</a:t>
            </a:r>
            <a:endParaRPr b="0" i="0" sz="1000" u="none" cap="none" strike="noStrike">
              <a:solidFill>
                <a:schemeClr val="dk1"/>
              </a:solidFill>
              <a:latin typeface="Calibri"/>
              <a:ea typeface="Calibri"/>
              <a:cs typeface="Calibri"/>
              <a:sym typeface="Calibri"/>
            </a:endParaRPr>
          </a:p>
        </p:txBody>
      </p:sp>
      <p:sp>
        <p:nvSpPr>
          <p:cNvPr id="97" name="Google Shape;97;p4"/>
          <p:cNvSpPr/>
          <p:nvPr/>
        </p:nvSpPr>
        <p:spPr>
          <a:xfrm>
            <a:off x="4846320" y="1627632"/>
            <a:ext cx="3749100" cy="2286000"/>
          </a:xfrm>
          <a:prstGeom prst="rect">
            <a:avLst/>
          </a:prstGeom>
          <a:solidFill>
            <a:srgbClr val="161C20"/>
          </a:solidFill>
          <a:ln cap="flat" cmpd="sng" w="12700">
            <a:solidFill>
              <a:srgbClr val="2E3A4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4"/>
          <p:cNvSpPr/>
          <p:nvPr/>
        </p:nvSpPr>
        <p:spPr>
          <a:xfrm>
            <a:off x="4919472" y="1691640"/>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850"/>
              <a:buFont typeface="Courier New"/>
              <a:buNone/>
            </a:pPr>
            <a:r>
              <a:rPr b="0" i="0" lang="en-US" sz="850" u="none" cap="none" strike="noStrike">
                <a:solidFill>
                  <a:srgbClr val="1A7F6E"/>
                </a:solidFill>
                <a:latin typeface="Courier New"/>
                <a:ea typeface="Courier New"/>
                <a:cs typeface="Courier New"/>
                <a:sym typeface="Courier New"/>
              </a:rPr>
              <a:t>SELECT</a:t>
            </a:r>
            <a:endParaRPr b="0" i="0" sz="850" u="none" cap="none" strike="noStrike">
              <a:solidFill>
                <a:schemeClr val="dk1"/>
              </a:solidFill>
              <a:latin typeface="Calibri"/>
              <a:ea typeface="Calibri"/>
              <a:cs typeface="Calibri"/>
              <a:sym typeface="Calibri"/>
            </a:endParaRPr>
          </a:p>
        </p:txBody>
      </p:sp>
      <p:sp>
        <p:nvSpPr>
          <p:cNvPr id="99" name="Google Shape;99;p4"/>
          <p:cNvSpPr/>
          <p:nvPr/>
        </p:nvSpPr>
        <p:spPr>
          <a:xfrm>
            <a:off x="4919472" y="1808683"/>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  patient_id,</a:t>
            </a:r>
            <a:endParaRPr b="0" i="0" sz="850" u="none" cap="none" strike="noStrike">
              <a:solidFill>
                <a:schemeClr val="dk1"/>
              </a:solidFill>
              <a:latin typeface="Calibri"/>
              <a:ea typeface="Calibri"/>
              <a:cs typeface="Calibri"/>
              <a:sym typeface="Calibri"/>
            </a:endParaRPr>
          </a:p>
        </p:txBody>
      </p:sp>
      <p:sp>
        <p:nvSpPr>
          <p:cNvPr id="100" name="Google Shape;100;p4"/>
          <p:cNvSpPr/>
          <p:nvPr/>
        </p:nvSpPr>
        <p:spPr>
          <a:xfrm>
            <a:off x="4919472" y="1925726"/>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  obs_date,</a:t>
            </a:r>
            <a:endParaRPr b="0" i="0" sz="850" u="none" cap="none" strike="noStrike">
              <a:solidFill>
                <a:schemeClr val="dk1"/>
              </a:solidFill>
              <a:latin typeface="Calibri"/>
              <a:ea typeface="Calibri"/>
              <a:cs typeface="Calibri"/>
              <a:sym typeface="Calibri"/>
            </a:endParaRPr>
          </a:p>
        </p:txBody>
      </p:sp>
      <p:sp>
        <p:nvSpPr>
          <p:cNvPr id="101" name="Google Shape;101;p4"/>
          <p:cNvSpPr/>
          <p:nvPr/>
        </p:nvSpPr>
        <p:spPr>
          <a:xfrm>
            <a:off x="4919472" y="2042770"/>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  value AS raw_value,</a:t>
            </a:r>
            <a:endParaRPr b="0" i="0" sz="850" u="none" cap="none" strike="noStrike">
              <a:solidFill>
                <a:schemeClr val="dk1"/>
              </a:solidFill>
              <a:latin typeface="Calibri"/>
              <a:ea typeface="Calibri"/>
              <a:cs typeface="Calibri"/>
              <a:sym typeface="Calibri"/>
            </a:endParaRPr>
          </a:p>
        </p:txBody>
      </p:sp>
      <p:sp>
        <p:nvSpPr>
          <p:cNvPr id="102" name="Google Shape;102;p4"/>
          <p:cNvSpPr/>
          <p:nvPr/>
        </p:nvSpPr>
        <p:spPr>
          <a:xfrm>
            <a:off x="4919472" y="2159813"/>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  AVG(value) OVER (</a:t>
            </a:r>
            <a:endParaRPr b="0" i="0" sz="850" u="none" cap="none" strike="noStrike">
              <a:solidFill>
                <a:schemeClr val="dk1"/>
              </a:solidFill>
              <a:latin typeface="Calibri"/>
              <a:ea typeface="Calibri"/>
              <a:cs typeface="Calibri"/>
              <a:sym typeface="Calibri"/>
            </a:endParaRPr>
          </a:p>
        </p:txBody>
      </p:sp>
      <p:sp>
        <p:nvSpPr>
          <p:cNvPr id="103" name="Google Shape;103;p4"/>
          <p:cNvSpPr/>
          <p:nvPr/>
        </p:nvSpPr>
        <p:spPr>
          <a:xfrm>
            <a:off x="4919472" y="2276856"/>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850"/>
              <a:buFont typeface="Courier New"/>
              <a:buNone/>
            </a:pPr>
            <a:r>
              <a:rPr b="0" i="0" lang="en-US" sz="850" u="none" cap="none" strike="noStrike">
                <a:solidFill>
                  <a:srgbClr val="1A7F6E"/>
                </a:solidFill>
                <a:latin typeface="Courier New"/>
                <a:ea typeface="Courier New"/>
                <a:cs typeface="Courier New"/>
                <a:sym typeface="Courier New"/>
              </a:rPr>
              <a:t>    PARTITION BY</a:t>
            </a:r>
            <a:endParaRPr b="0" i="0" sz="850" u="none" cap="none" strike="noStrike">
              <a:solidFill>
                <a:schemeClr val="dk1"/>
              </a:solidFill>
              <a:latin typeface="Calibri"/>
              <a:ea typeface="Calibri"/>
              <a:cs typeface="Calibri"/>
              <a:sym typeface="Calibri"/>
            </a:endParaRPr>
          </a:p>
        </p:txBody>
      </p:sp>
      <p:sp>
        <p:nvSpPr>
          <p:cNvPr id="104" name="Google Shape;104;p4"/>
          <p:cNvSpPr/>
          <p:nvPr/>
        </p:nvSpPr>
        <p:spPr>
          <a:xfrm>
            <a:off x="4919472" y="2393899"/>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      patient_id,</a:t>
            </a:r>
            <a:endParaRPr b="0" i="0" sz="850" u="none" cap="none" strike="noStrike">
              <a:solidFill>
                <a:schemeClr val="dk1"/>
              </a:solidFill>
              <a:latin typeface="Calibri"/>
              <a:ea typeface="Calibri"/>
              <a:cs typeface="Calibri"/>
              <a:sym typeface="Calibri"/>
            </a:endParaRPr>
          </a:p>
        </p:txBody>
      </p:sp>
      <p:sp>
        <p:nvSpPr>
          <p:cNvPr id="105" name="Google Shape;105;p4"/>
          <p:cNvSpPr/>
          <p:nvPr/>
        </p:nvSpPr>
        <p:spPr>
          <a:xfrm>
            <a:off x="4919472" y="2510942"/>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      description</a:t>
            </a:r>
            <a:endParaRPr b="0" i="0" sz="850" u="none" cap="none" strike="noStrike">
              <a:solidFill>
                <a:schemeClr val="dk1"/>
              </a:solidFill>
              <a:latin typeface="Calibri"/>
              <a:ea typeface="Calibri"/>
              <a:cs typeface="Calibri"/>
              <a:sym typeface="Calibri"/>
            </a:endParaRPr>
          </a:p>
        </p:txBody>
      </p:sp>
      <p:sp>
        <p:nvSpPr>
          <p:cNvPr id="106" name="Google Shape;106;p4"/>
          <p:cNvSpPr/>
          <p:nvPr/>
        </p:nvSpPr>
        <p:spPr>
          <a:xfrm>
            <a:off x="4919472" y="2627986"/>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    ORDER BY obs_date</a:t>
            </a:r>
            <a:endParaRPr b="0" i="0" sz="850" u="none" cap="none" strike="noStrike">
              <a:solidFill>
                <a:schemeClr val="dk1"/>
              </a:solidFill>
              <a:latin typeface="Calibri"/>
              <a:ea typeface="Calibri"/>
              <a:cs typeface="Calibri"/>
              <a:sym typeface="Calibri"/>
            </a:endParaRPr>
          </a:p>
        </p:txBody>
      </p:sp>
      <p:sp>
        <p:nvSpPr>
          <p:cNvPr id="107" name="Google Shape;107;p4"/>
          <p:cNvSpPr/>
          <p:nvPr/>
        </p:nvSpPr>
        <p:spPr>
          <a:xfrm>
            <a:off x="4919472" y="2745029"/>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850"/>
              <a:buFont typeface="Courier New"/>
              <a:buNone/>
            </a:pPr>
            <a:r>
              <a:rPr b="0" i="0" lang="en-US" sz="850" u="none" cap="none" strike="noStrike">
                <a:solidFill>
                  <a:srgbClr val="1A7F6E"/>
                </a:solidFill>
                <a:latin typeface="Courier New"/>
                <a:ea typeface="Courier New"/>
                <a:cs typeface="Courier New"/>
                <a:sym typeface="Courier New"/>
              </a:rPr>
              <a:t>    ROWS BETWEEN</a:t>
            </a:r>
            <a:endParaRPr b="0" i="0" sz="850" u="none" cap="none" strike="noStrike">
              <a:solidFill>
                <a:schemeClr val="dk1"/>
              </a:solidFill>
              <a:latin typeface="Calibri"/>
              <a:ea typeface="Calibri"/>
              <a:cs typeface="Calibri"/>
              <a:sym typeface="Calibri"/>
            </a:endParaRPr>
          </a:p>
        </p:txBody>
      </p:sp>
      <p:sp>
        <p:nvSpPr>
          <p:cNvPr id="108" name="Google Shape;108;p4"/>
          <p:cNvSpPr/>
          <p:nvPr/>
        </p:nvSpPr>
        <p:spPr>
          <a:xfrm>
            <a:off x="4919472" y="2862072"/>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      2 PRECEDING AND</a:t>
            </a:r>
            <a:endParaRPr b="0" i="0" sz="850" u="none" cap="none" strike="noStrike">
              <a:solidFill>
                <a:schemeClr val="dk1"/>
              </a:solidFill>
              <a:latin typeface="Calibri"/>
              <a:ea typeface="Calibri"/>
              <a:cs typeface="Calibri"/>
              <a:sym typeface="Calibri"/>
            </a:endParaRPr>
          </a:p>
        </p:txBody>
      </p:sp>
      <p:sp>
        <p:nvSpPr>
          <p:cNvPr id="109" name="Google Shape;109;p4"/>
          <p:cNvSpPr/>
          <p:nvPr/>
        </p:nvSpPr>
        <p:spPr>
          <a:xfrm>
            <a:off x="4919472" y="2979115"/>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      CURRENT ROW</a:t>
            </a:r>
            <a:endParaRPr b="0" i="0" sz="850" u="none" cap="none" strike="noStrike">
              <a:solidFill>
                <a:schemeClr val="dk1"/>
              </a:solidFill>
              <a:latin typeface="Calibri"/>
              <a:ea typeface="Calibri"/>
              <a:cs typeface="Calibri"/>
              <a:sym typeface="Calibri"/>
            </a:endParaRPr>
          </a:p>
        </p:txBody>
      </p:sp>
      <p:sp>
        <p:nvSpPr>
          <p:cNvPr id="110" name="Google Shape;110;p4"/>
          <p:cNvSpPr/>
          <p:nvPr/>
        </p:nvSpPr>
        <p:spPr>
          <a:xfrm>
            <a:off x="4919472" y="3096158"/>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88DFC4"/>
              </a:buClr>
              <a:buSzPts val="850"/>
              <a:buFont typeface="Courier New"/>
              <a:buNone/>
            </a:pPr>
            <a:r>
              <a:rPr b="0" i="0" lang="en-US" sz="850" u="none" cap="none" strike="noStrike">
                <a:solidFill>
                  <a:srgbClr val="88DFC4"/>
                </a:solidFill>
                <a:latin typeface="Courier New"/>
                <a:ea typeface="Courier New"/>
                <a:cs typeface="Courier New"/>
                <a:sym typeface="Courier New"/>
              </a:rPr>
              <a:t>  ) AS rolling_avg_3</a:t>
            </a:r>
            <a:endParaRPr b="0" i="0" sz="850" u="none" cap="none" strike="noStrike">
              <a:solidFill>
                <a:schemeClr val="dk1"/>
              </a:solidFill>
              <a:latin typeface="Calibri"/>
              <a:ea typeface="Calibri"/>
              <a:cs typeface="Calibri"/>
              <a:sym typeface="Calibri"/>
            </a:endParaRPr>
          </a:p>
        </p:txBody>
      </p:sp>
      <p:sp>
        <p:nvSpPr>
          <p:cNvPr id="111" name="Google Shape;111;p4"/>
          <p:cNvSpPr/>
          <p:nvPr/>
        </p:nvSpPr>
        <p:spPr>
          <a:xfrm>
            <a:off x="4919472" y="3213202"/>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FROM observations</a:t>
            </a:r>
            <a:endParaRPr b="0" i="0" sz="850" u="none" cap="none" strike="noStrike">
              <a:solidFill>
                <a:schemeClr val="dk1"/>
              </a:solidFill>
              <a:latin typeface="Calibri"/>
              <a:ea typeface="Calibri"/>
              <a:cs typeface="Calibri"/>
              <a:sym typeface="Calibri"/>
            </a:endParaRPr>
          </a:p>
        </p:txBody>
      </p:sp>
      <p:sp>
        <p:nvSpPr>
          <p:cNvPr id="112" name="Google Shape;112;p4"/>
          <p:cNvSpPr/>
          <p:nvPr/>
        </p:nvSpPr>
        <p:spPr>
          <a:xfrm>
            <a:off x="4919472" y="3330245"/>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50"/>
              <a:buFont typeface="Courier New"/>
              <a:buNone/>
            </a:pPr>
            <a:r>
              <a:rPr b="0" i="0" lang="en-US" sz="850" u="none" cap="none" strike="noStrike">
                <a:solidFill>
                  <a:srgbClr val="FFFFFF"/>
                </a:solidFill>
                <a:latin typeface="Courier New"/>
                <a:ea typeface="Courier New"/>
                <a:cs typeface="Courier New"/>
                <a:sym typeface="Courier New"/>
              </a:rPr>
              <a:t>WHERE description IN</a:t>
            </a:r>
            <a:endParaRPr b="0" i="0" sz="850" u="none" cap="none" strike="noStrike">
              <a:solidFill>
                <a:schemeClr val="dk1"/>
              </a:solidFill>
              <a:latin typeface="Calibri"/>
              <a:ea typeface="Calibri"/>
              <a:cs typeface="Calibri"/>
              <a:sym typeface="Calibri"/>
            </a:endParaRPr>
          </a:p>
        </p:txBody>
      </p:sp>
      <p:sp>
        <p:nvSpPr>
          <p:cNvPr id="113" name="Google Shape;113;p4"/>
          <p:cNvSpPr/>
          <p:nvPr/>
        </p:nvSpPr>
        <p:spPr>
          <a:xfrm>
            <a:off x="4919472" y="3447288"/>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D580"/>
              </a:buClr>
              <a:buSzPts val="850"/>
              <a:buFont typeface="Courier New"/>
              <a:buNone/>
            </a:pPr>
            <a:r>
              <a:rPr b="0" i="0" lang="en-US" sz="850" u="none" cap="none" strike="noStrike">
                <a:solidFill>
                  <a:srgbClr val="FFD580"/>
                </a:solidFill>
                <a:latin typeface="Courier New"/>
                <a:ea typeface="Courier New"/>
                <a:cs typeface="Courier New"/>
                <a:sym typeface="Courier New"/>
              </a:rPr>
              <a:t>  ('Heart rate',</a:t>
            </a:r>
            <a:endParaRPr b="0" i="0" sz="850" u="none" cap="none" strike="noStrike">
              <a:solidFill>
                <a:schemeClr val="dk1"/>
              </a:solidFill>
              <a:latin typeface="Calibri"/>
              <a:ea typeface="Calibri"/>
              <a:cs typeface="Calibri"/>
              <a:sym typeface="Calibri"/>
            </a:endParaRPr>
          </a:p>
        </p:txBody>
      </p:sp>
      <p:sp>
        <p:nvSpPr>
          <p:cNvPr id="114" name="Google Shape;114;p4"/>
          <p:cNvSpPr/>
          <p:nvPr/>
        </p:nvSpPr>
        <p:spPr>
          <a:xfrm>
            <a:off x="4919472" y="3564331"/>
            <a:ext cx="3657600" cy="128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D580"/>
              </a:buClr>
              <a:buSzPts val="850"/>
              <a:buFont typeface="Courier New"/>
              <a:buNone/>
            </a:pPr>
            <a:r>
              <a:rPr b="0" i="0" lang="en-US" sz="850" u="none" cap="none" strike="noStrike">
                <a:solidFill>
                  <a:srgbClr val="FFD580"/>
                </a:solidFill>
                <a:latin typeface="Courier New"/>
                <a:ea typeface="Courier New"/>
                <a:cs typeface="Courier New"/>
                <a:sym typeface="Courier New"/>
              </a:rPr>
              <a:t>   'BMI', 'Triglyc…')</a:t>
            </a:r>
            <a:endParaRPr b="0" i="0" sz="850" u="none" cap="none" strike="noStrike">
              <a:solidFill>
                <a:schemeClr val="dk1"/>
              </a:solidFill>
              <a:latin typeface="Calibri"/>
              <a:ea typeface="Calibri"/>
              <a:cs typeface="Calibri"/>
              <a:sym typeface="Calibri"/>
            </a:endParaRPr>
          </a:p>
        </p:txBody>
      </p:sp>
      <p:sp>
        <p:nvSpPr>
          <p:cNvPr id="115" name="Google Shape;115;p4"/>
          <p:cNvSpPr/>
          <p:nvPr/>
        </p:nvSpPr>
        <p:spPr>
          <a:xfrm>
            <a:off x="4846320" y="4005072"/>
            <a:ext cx="3749100" cy="658500"/>
          </a:xfrm>
          <a:prstGeom prst="rect">
            <a:avLst/>
          </a:prstGeom>
          <a:solidFill>
            <a:srgbClr val="0D2E28"/>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4"/>
          <p:cNvSpPr/>
          <p:nvPr/>
        </p:nvSpPr>
        <p:spPr>
          <a:xfrm>
            <a:off x="4983480" y="4069080"/>
            <a:ext cx="3474600" cy="201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000"/>
              <a:buFont typeface="Calibri"/>
              <a:buNone/>
            </a:pPr>
            <a:r>
              <a:rPr b="1" i="0" lang="en-US" sz="1000" u="none" cap="none" strike="noStrike">
                <a:solidFill>
                  <a:srgbClr val="1A7F6E"/>
                </a:solidFill>
                <a:latin typeface="Calibri"/>
                <a:ea typeface="Calibri"/>
                <a:cs typeface="Calibri"/>
                <a:sym typeface="Calibri"/>
              </a:rPr>
              <a:t>Enables in the app</a:t>
            </a:r>
            <a:endParaRPr b="0" i="0" sz="1000" u="none" cap="none" strike="noStrike">
              <a:solidFill>
                <a:schemeClr val="dk1"/>
              </a:solidFill>
              <a:latin typeface="Calibri"/>
              <a:ea typeface="Calibri"/>
              <a:cs typeface="Calibri"/>
              <a:sym typeface="Calibri"/>
            </a:endParaRPr>
          </a:p>
        </p:txBody>
      </p:sp>
      <p:sp>
        <p:nvSpPr>
          <p:cNvPr id="117" name="Google Shape;117;p4"/>
          <p:cNvSpPr/>
          <p:nvPr/>
        </p:nvSpPr>
        <p:spPr>
          <a:xfrm>
            <a:off x="4983480" y="4270248"/>
            <a:ext cx="34746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4A3B8"/>
              </a:buClr>
              <a:buSzPts val="950"/>
              <a:buFont typeface="Calibri"/>
              <a:buNone/>
            </a:pPr>
            <a:r>
              <a:rPr b="0" i="0" lang="en-US" sz="1050" u="none" cap="none" strike="noStrike">
                <a:solidFill>
                  <a:srgbClr val="94A3B8"/>
                </a:solidFill>
                <a:latin typeface="Calibri"/>
                <a:ea typeface="Calibri"/>
                <a:cs typeface="Calibri"/>
                <a:sym typeface="Calibri"/>
              </a:rPr>
              <a:t>Trend analysis for heart rate, BMI, triglycerides &amp; respiratory rate — displayed as rolling avg chart alongside raw values</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122" name="Shape 122"/>
        <p:cNvGrpSpPr/>
        <p:nvPr/>
      </p:nvGrpSpPr>
      <p:grpSpPr>
        <a:xfrm>
          <a:off x="0" y="0"/>
          <a:ext cx="0" cy="0"/>
          <a:chOff x="0" y="0"/>
          <a:chExt cx="0" cy="0"/>
        </a:xfrm>
      </p:grpSpPr>
      <p:sp>
        <p:nvSpPr>
          <p:cNvPr id="123" name="Google Shape;123;p5"/>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5"/>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PostgreSQL — What We Built</a:t>
            </a:r>
            <a:endParaRPr b="0" i="0" sz="2200" u="none" cap="none" strike="noStrike">
              <a:solidFill>
                <a:schemeClr val="dk1"/>
              </a:solidFill>
              <a:latin typeface="Calibri"/>
              <a:ea typeface="Calibri"/>
              <a:cs typeface="Calibri"/>
              <a:sym typeface="Calibri"/>
            </a:endParaRPr>
          </a:p>
        </p:txBody>
      </p:sp>
      <p:sp>
        <p:nvSpPr>
          <p:cNvPr id="125" name="Google Shape;125;p5"/>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5</a:t>
            </a:r>
            <a:endParaRPr b="0" i="0" sz="900" u="none" cap="none" strike="noStrike">
              <a:solidFill>
                <a:schemeClr val="dk1"/>
              </a:solidFill>
              <a:latin typeface="Calibri"/>
              <a:ea typeface="Calibri"/>
              <a:cs typeface="Calibri"/>
              <a:sym typeface="Calibri"/>
            </a:endParaRPr>
          </a:p>
        </p:txBody>
      </p:sp>
      <p:cxnSp>
        <p:nvCxnSpPr>
          <p:cNvPr id="126" name="Google Shape;126;p5"/>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127" name="Google Shape;127;p5"/>
          <p:cNvSpPr/>
          <p:nvPr/>
        </p:nvSpPr>
        <p:spPr>
          <a:xfrm>
            <a:off x="502920" y="1115568"/>
            <a:ext cx="393192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C2C2C"/>
              </a:buClr>
              <a:buSzPts val="1300"/>
              <a:buFont typeface="Calibri"/>
              <a:buNone/>
            </a:pPr>
            <a:r>
              <a:rPr b="1" i="0" lang="en-US" sz="1300" u="none" cap="none" strike="noStrike">
                <a:solidFill>
                  <a:srgbClr val="2C2C2C"/>
                </a:solidFill>
                <a:latin typeface="Calibri"/>
                <a:ea typeface="Calibri"/>
                <a:cs typeface="Calibri"/>
                <a:sym typeface="Calibri"/>
              </a:rPr>
              <a:t>What it stores</a:t>
            </a:r>
            <a:endParaRPr b="0" i="0" sz="1300" u="none" cap="none" strike="noStrike">
              <a:solidFill>
                <a:schemeClr val="dk1"/>
              </a:solidFill>
              <a:latin typeface="Calibri"/>
              <a:ea typeface="Calibri"/>
              <a:cs typeface="Calibri"/>
              <a:sym typeface="Calibri"/>
            </a:endParaRPr>
          </a:p>
        </p:txBody>
      </p:sp>
      <p:sp>
        <p:nvSpPr>
          <p:cNvPr id="128" name="Google Shape;128;p5"/>
          <p:cNvSpPr/>
          <p:nvPr/>
        </p:nvSpPr>
        <p:spPr>
          <a:xfrm>
            <a:off x="502920" y="1463040"/>
            <a:ext cx="3931920" cy="1828800"/>
          </a:xfrm>
          <a:prstGeom prst="rect">
            <a:avLst/>
          </a:prstGeom>
          <a:noFill/>
          <a:ln>
            <a:noFill/>
          </a:ln>
        </p:spPr>
        <p:txBody>
          <a:bodyPr anchorCtr="0" anchor="ctr" bIns="45700" lIns="91425" spcFirstLastPara="1" rIns="91425" wrap="square" tIns="45700">
            <a:noAutofit/>
          </a:bodyPr>
          <a:lstStyle/>
          <a:p>
            <a:pPr indent="-342900" lvl="0" marL="342900" marR="0" rtl="0" algn="l">
              <a:spcBef>
                <a:spcPts val="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Patients — demographics, identifiers</a:t>
            </a:r>
            <a:endParaRPr b="0" i="0" sz="12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Encounters — visits linked to providers &amp; payers</a:t>
            </a:r>
            <a:endParaRPr b="0" i="0" sz="12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Medications — active and historical prescriptions</a:t>
            </a:r>
            <a:endParaRPr b="0" i="0" sz="12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Conditions, allergies, observations, procedures</a:t>
            </a:r>
            <a:endParaRPr b="0" i="0" sz="1250" u="none" cap="none" strike="noStrike">
              <a:solidFill>
                <a:schemeClr val="dk1"/>
              </a:solidFill>
              <a:latin typeface="Calibri"/>
              <a:ea typeface="Calibri"/>
              <a:cs typeface="Calibri"/>
              <a:sym typeface="Calibri"/>
            </a:endParaRPr>
          </a:p>
        </p:txBody>
      </p:sp>
      <p:sp>
        <p:nvSpPr>
          <p:cNvPr id="129" name="Google Shape;129;p5"/>
          <p:cNvSpPr/>
          <p:nvPr/>
        </p:nvSpPr>
        <p:spPr>
          <a:xfrm>
            <a:off x="502920" y="3493008"/>
            <a:ext cx="3931920" cy="1298448"/>
          </a:xfrm>
          <a:prstGeom prst="rect">
            <a:avLst/>
          </a:prstGeom>
          <a:solidFill>
            <a:srgbClr val="EEEEEE"/>
          </a:solidFill>
          <a:ln cap="flat" cmpd="sng" w="9525">
            <a:solidFill>
              <a:srgbClr val="D0D0D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5"/>
          <p:cNvSpPr/>
          <p:nvPr/>
        </p:nvSpPr>
        <p:spPr>
          <a:xfrm>
            <a:off x="658368" y="3621024"/>
            <a:ext cx="356616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100"/>
              <a:buFont typeface="Calibri"/>
              <a:buNone/>
            </a:pPr>
            <a:r>
              <a:rPr b="1" i="0" lang="en-US" sz="1200" u="none" cap="none" strike="noStrike">
                <a:solidFill>
                  <a:srgbClr val="6B7280"/>
                </a:solidFill>
                <a:latin typeface="Calibri"/>
                <a:ea typeface="Calibri"/>
                <a:cs typeface="Calibri"/>
                <a:sym typeface="Calibri"/>
              </a:rPr>
              <a:t>Key Functions</a:t>
            </a:r>
            <a:endParaRPr b="0" i="0" sz="1200" u="none" cap="none" strike="noStrike">
              <a:solidFill>
                <a:schemeClr val="dk1"/>
              </a:solidFill>
              <a:latin typeface="Calibri"/>
              <a:ea typeface="Calibri"/>
              <a:cs typeface="Calibri"/>
              <a:sym typeface="Calibri"/>
            </a:endParaRPr>
          </a:p>
        </p:txBody>
      </p:sp>
      <p:sp>
        <p:nvSpPr>
          <p:cNvPr id="131" name="Google Shape;131;p5"/>
          <p:cNvSpPr/>
          <p:nvPr/>
        </p:nvSpPr>
        <p:spPr>
          <a:xfrm flipH="1" rot="10800000">
            <a:off x="4754880" y="1115568"/>
            <a:ext cx="3931800" cy="3657600"/>
          </a:xfrm>
          <a:prstGeom prst="rect">
            <a:avLst/>
          </a:prstGeom>
          <a:solidFill>
            <a:srgbClr val="1E2428"/>
          </a:solidFill>
          <a:ln cap="flat" cmpd="sng" w="12700">
            <a:solidFill>
              <a:srgbClr val="1E242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5"/>
          <p:cNvSpPr/>
          <p:nvPr/>
        </p:nvSpPr>
        <p:spPr>
          <a:xfrm>
            <a:off x="658368" y="3913632"/>
            <a:ext cx="3566160" cy="795528"/>
          </a:xfrm>
          <a:prstGeom prst="rect">
            <a:avLst/>
          </a:prstGeom>
          <a:noFill/>
          <a:ln>
            <a:noFill/>
          </a:ln>
        </p:spPr>
        <p:txBody>
          <a:bodyPr anchorCtr="0" anchor="ctr" bIns="45700" lIns="91425" spcFirstLastPara="1" rIns="91425" wrap="square" tIns="45700">
            <a:noAutofit/>
          </a:bodyPr>
          <a:lstStyle/>
          <a:p>
            <a:pPr indent="-349250" lvl="0" marL="342900" marR="0" rtl="0" algn="l">
              <a:spcBef>
                <a:spcPts val="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get_active_medications(patient_id)</a:t>
            </a:r>
            <a:endParaRPr b="0" i="0" sz="1250" u="none" cap="none" strike="noStrike">
              <a:solidFill>
                <a:schemeClr val="dk1"/>
              </a:solidFill>
              <a:latin typeface="Calibri"/>
              <a:ea typeface="Calibri"/>
              <a:cs typeface="Calibri"/>
              <a:sym typeface="Calibri"/>
            </a:endParaRPr>
          </a:p>
          <a:p>
            <a:pPr indent="-349250" lvl="0" marL="342900" marR="0" rtl="0" algn="l">
              <a:spcBef>
                <a:spcPts val="40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get_patient_profile(patient_id)</a:t>
            </a:r>
            <a:endParaRPr sz="1250">
              <a:solidFill>
                <a:srgbClr val="2C2C2C"/>
              </a:solidFill>
              <a:latin typeface="Calibri"/>
              <a:ea typeface="Calibri"/>
              <a:cs typeface="Calibri"/>
              <a:sym typeface="Calibri"/>
            </a:endParaRPr>
          </a:p>
        </p:txBody>
      </p:sp>
      <p:sp>
        <p:nvSpPr>
          <p:cNvPr id="133" name="Google Shape;133;p5"/>
          <p:cNvSpPr/>
          <p:nvPr/>
        </p:nvSpPr>
        <p:spPr>
          <a:xfrm>
            <a:off x="4892040" y="1261872"/>
            <a:ext cx="36576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000" u="none" cap="none" strike="noStrike">
                <a:solidFill>
                  <a:srgbClr val="9CA3AF"/>
                </a:solidFill>
                <a:latin typeface="Calibri"/>
                <a:ea typeface="Calibri"/>
                <a:cs typeface="Calibri"/>
                <a:sym typeface="Calibri"/>
              </a:rPr>
              <a:t>Schema (star around patients)</a:t>
            </a:r>
            <a:endParaRPr b="0" i="0" sz="1000" u="none" cap="none" strike="noStrike">
              <a:solidFill>
                <a:schemeClr val="dk1"/>
              </a:solidFill>
              <a:latin typeface="Calibri"/>
              <a:ea typeface="Calibri"/>
              <a:cs typeface="Calibri"/>
              <a:sym typeface="Calibri"/>
            </a:endParaRPr>
          </a:p>
        </p:txBody>
      </p:sp>
      <p:sp>
        <p:nvSpPr>
          <p:cNvPr id="134" name="Google Shape;134;p5"/>
          <p:cNvSpPr/>
          <p:nvPr/>
        </p:nvSpPr>
        <p:spPr>
          <a:xfrm>
            <a:off x="5989320" y="2011680"/>
            <a:ext cx="1371600" cy="3201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5"/>
          <p:cNvSpPr/>
          <p:nvPr/>
        </p:nvSpPr>
        <p:spPr>
          <a:xfrm>
            <a:off x="5989320" y="2011680"/>
            <a:ext cx="1371600" cy="3201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000"/>
              <a:buFont typeface="Calibri"/>
              <a:buNone/>
            </a:pPr>
            <a:r>
              <a:rPr b="0" i="0" lang="en-US" sz="1000" u="none" cap="none" strike="noStrike">
                <a:solidFill>
                  <a:srgbClr val="FFFFFF"/>
                </a:solidFill>
                <a:latin typeface="Calibri"/>
                <a:ea typeface="Calibri"/>
                <a:cs typeface="Calibri"/>
                <a:sym typeface="Calibri"/>
              </a:rPr>
              <a:t>patients</a:t>
            </a:r>
            <a:endParaRPr b="0" i="0" sz="1000" u="none" cap="none" strike="noStrike">
              <a:solidFill>
                <a:schemeClr val="dk1"/>
              </a:solidFill>
              <a:latin typeface="Calibri"/>
              <a:ea typeface="Calibri"/>
              <a:cs typeface="Calibri"/>
              <a:sym typeface="Calibri"/>
            </a:endParaRPr>
          </a:p>
        </p:txBody>
      </p:sp>
      <p:sp>
        <p:nvSpPr>
          <p:cNvPr id="136" name="Google Shape;136;p5"/>
          <p:cNvSpPr/>
          <p:nvPr/>
        </p:nvSpPr>
        <p:spPr>
          <a:xfrm>
            <a:off x="5074920" y="2788920"/>
            <a:ext cx="1371600" cy="320100"/>
          </a:xfrm>
          <a:prstGeom prst="rect">
            <a:avLst/>
          </a:prstGeom>
          <a:solidFill>
            <a:srgbClr val="2E3A42"/>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5"/>
          <p:cNvSpPr/>
          <p:nvPr/>
        </p:nvSpPr>
        <p:spPr>
          <a:xfrm>
            <a:off x="5074920" y="2788920"/>
            <a:ext cx="1371600" cy="3201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000"/>
              <a:buFont typeface="Calibri"/>
              <a:buNone/>
            </a:pPr>
            <a:r>
              <a:rPr b="0" i="0" lang="en-US" sz="1000" u="none" cap="none" strike="noStrike">
                <a:solidFill>
                  <a:srgbClr val="FFFFFF"/>
                </a:solidFill>
                <a:latin typeface="Calibri"/>
                <a:ea typeface="Calibri"/>
                <a:cs typeface="Calibri"/>
                <a:sym typeface="Calibri"/>
              </a:rPr>
              <a:t>encounters</a:t>
            </a:r>
            <a:endParaRPr b="0" i="0" sz="1000" u="none" cap="none" strike="noStrike">
              <a:solidFill>
                <a:schemeClr val="dk1"/>
              </a:solidFill>
              <a:latin typeface="Calibri"/>
              <a:ea typeface="Calibri"/>
              <a:cs typeface="Calibri"/>
              <a:sym typeface="Calibri"/>
            </a:endParaRPr>
          </a:p>
        </p:txBody>
      </p:sp>
      <p:sp>
        <p:nvSpPr>
          <p:cNvPr id="138" name="Google Shape;138;p5"/>
          <p:cNvSpPr/>
          <p:nvPr/>
        </p:nvSpPr>
        <p:spPr>
          <a:xfrm>
            <a:off x="6903720" y="2788920"/>
            <a:ext cx="1463100" cy="320100"/>
          </a:xfrm>
          <a:prstGeom prst="rect">
            <a:avLst/>
          </a:prstGeom>
          <a:solidFill>
            <a:srgbClr val="2E3A42"/>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5"/>
          <p:cNvSpPr/>
          <p:nvPr/>
        </p:nvSpPr>
        <p:spPr>
          <a:xfrm>
            <a:off x="6903720" y="2788920"/>
            <a:ext cx="1463100" cy="3201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000"/>
              <a:buFont typeface="Calibri"/>
              <a:buNone/>
            </a:pPr>
            <a:r>
              <a:rPr b="0" i="0" lang="en-US" sz="1000" u="none" cap="none" strike="noStrike">
                <a:solidFill>
                  <a:srgbClr val="FFFFFF"/>
                </a:solidFill>
                <a:latin typeface="Calibri"/>
                <a:ea typeface="Calibri"/>
                <a:cs typeface="Calibri"/>
                <a:sym typeface="Calibri"/>
              </a:rPr>
              <a:t>medications</a:t>
            </a:r>
            <a:endParaRPr b="0" i="0" sz="1000" u="none" cap="none" strike="noStrike">
              <a:solidFill>
                <a:schemeClr val="dk1"/>
              </a:solidFill>
              <a:latin typeface="Calibri"/>
              <a:ea typeface="Calibri"/>
              <a:cs typeface="Calibri"/>
              <a:sym typeface="Calibri"/>
            </a:endParaRPr>
          </a:p>
        </p:txBody>
      </p:sp>
      <p:sp>
        <p:nvSpPr>
          <p:cNvPr id="140" name="Google Shape;140;p5"/>
          <p:cNvSpPr/>
          <p:nvPr/>
        </p:nvSpPr>
        <p:spPr>
          <a:xfrm>
            <a:off x="5074920" y="3520440"/>
            <a:ext cx="1371600" cy="320100"/>
          </a:xfrm>
          <a:prstGeom prst="rect">
            <a:avLst/>
          </a:prstGeom>
          <a:solidFill>
            <a:srgbClr val="2E3A42"/>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5"/>
          <p:cNvSpPr/>
          <p:nvPr/>
        </p:nvSpPr>
        <p:spPr>
          <a:xfrm>
            <a:off x="6903720" y="3520440"/>
            <a:ext cx="1463100" cy="320100"/>
          </a:xfrm>
          <a:prstGeom prst="rect">
            <a:avLst/>
          </a:prstGeom>
          <a:solidFill>
            <a:srgbClr val="2E3A42"/>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5"/>
          <p:cNvSpPr/>
          <p:nvPr/>
        </p:nvSpPr>
        <p:spPr>
          <a:xfrm>
            <a:off x="6903720" y="3520440"/>
            <a:ext cx="1463100" cy="3201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000"/>
              <a:buFont typeface="Calibri"/>
              <a:buNone/>
            </a:pPr>
            <a:r>
              <a:rPr b="0" i="0" lang="en-US" sz="1000" u="none" cap="none" strike="noStrike">
                <a:solidFill>
                  <a:srgbClr val="FFFFFF"/>
                </a:solidFill>
                <a:latin typeface="Calibri"/>
                <a:ea typeface="Calibri"/>
                <a:cs typeface="Calibri"/>
                <a:sym typeface="Calibri"/>
              </a:rPr>
              <a:t>observations</a:t>
            </a:r>
            <a:endParaRPr b="0" i="0" sz="1000" u="none" cap="none" strike="noStrike">
              <a:solidFill>
                <a:schemeClr val="dk1"/>
              </a:solidFill>
              <a:latin typeface="Calibri"/>
              <a:ea typeface="Calibri"/>
              <a:cs typeface="Calibri"/>
              <a:sym typeface="Calibri"/>
            </a:endParaRPr>
          </a:p>
        </p:txBody>
      </p:sp>
      <p:sp>
        <p:nvSpPr>
          <p:cNvPr id="143" name="Google Shape;143;p5"/>
          <p:cNvSpPr/>
          <p:nvPr/>
        </p:nvSpPr>
        <p:spPr>
          <a:xfrm>
            <a:off x="5174695" y="4193669"/>
            <a:ext cx="1371600" cy="320100"/>
          </a:xfrm>
          <a:prstGeom prst="rect">
            <a:avLst/>
          </a:prstGeom>
          <a:solidFill>
            <a:srgbClr val="2E3A42"/>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lt1"/>
              </a:buClr>
              <a:buSzPts val="1000"/>
              <a:buFont typeface="Calibri"/>
              <a:buNone/>
            </a:pPr>
            <a:r>
              <a:rPr lang="en-US" sz="1000">
                <a:solidFill>
                  <a:schemeClr val="lt1"/>
                </a:solidFill>
                <a:latin typeface="Calibri"/>
                <a:ea typeface="Calibri"/>
                <a:cs typeface="Calibri"/>
                <a:sym typeface="Calibri"/>
              </a:rPr>
              <a:t>procedures</a:t>
            </a:r>
            <a:endParaRPr/>
          </a:p>
        </p:txBody>
      </p:sp>
      <p:sp>
        <p:nvSpPr>
          <p:cNvPr id="144" name="Google Shape;144;p5"/>
          <p:cNvSpPr/>
          <p:nvPr/>
        </p:nvSpPr>
        <p:spPr>
          <a:xfrm>
            <a:off x="5174695" y="4753985"/>
            <a:ext cx="1371600" cy="3201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000"/>
              <a:buFont typeface="Calibri"/>
              <a:buNone/>
            </a:pPr>
            <a:r>
              <a:rPr b="0" i="0" lang="en-US" sz="1000" u="none" cap="none" strike="noStrike">
                <a:solidFill>
                  <a:srgbClr val="FFFFFF"/>
                </a:solidFill>
                <a:latin typeface="Calibri"/>
                <a:ea typeface="Calibri"/>
                <a:cs typeface="Calibri"/>
                <a:sym typeface="Calibri"/>
              </a:rPr>
              <a:t>allergies</a:t>
            </a:r>
            <a:endParaRPr b="0" i="0" sz="1000" u="none" cap="none" strike="noStrike">
              <a:solidFill>
                <a:schemeClr val="dk1"/>
              </a:solidFill>
              <a:latin typeface="Calibri"/>
              <a:ea typeface="Calibri"/>
              <a:cs typeface="Calibri"/>
              <a:sym typeface="Calibri"/>
            </a:endParaRPr>
          </a:p>
        </p:txBody>
      </p:sp>
      <p:cxnSp>
        <p:nvCxnSpPr>
          <p:cNvPr id="145" name="Google Shape;145;p5"/>
          <p:cNvCxnSpPr>
            <a:stCxn id="135" idx="2"/>
            <a:endCxn id="137" idx="0"/>
          </p:cNvCxnSpPr>
          <p:nvPr/>
        </p:nvCxnSpPr>
        <p:spPr>
          <a:xfrm flipH="1">
            <a:off x="5760720" y="2331780"/>
            <a:ext cx="914400" cy="457200"/>
          </a:xfrm>
          <a:prstGeom prst="straightConnector1">
            <a:avLst/>
          </a:prstGeom>
          <a:noFill/>
          <a:ln cap="flat" cmpd="sng" w="12700">
            <a:solidFill>
              <a:srgbClr val="4A6572"/>
            </a:solidFill>
            <a:prstDash val="solid"/>
            <a:round/>
            <a:headEnd len="sm" w="sm" type="none"/>
            <a:tailEnd len="sm" w="sm" type="none"/>
          </a:ln>
        </p:spPr>
      </p:cxnSp>
      <p:cxnSp>
        <p:nvCxnSpPr>
          <p:cNvPr id="146" name="Google Shape;146;p5"/>
          <p:cNvCxnSpPr>
            <a:stCxn id="135" idx="2"/>
            <a:endCxn id="139" idx="0"/>
          </p:cNvCxnSpPr>
          <p:nvPr/>
        </p:nvCxnSpPr>
        <p:spPr>
          <a:xfrm>
            <a:off x="6675120" y="2331780"/>
            <a:ext cx="960300" cy="457200"/>
          </a:xfrm>
          <a:prstGeom prst="straightConnector1">
            <a:avLst/>
          </a:prstGeom>
          <a:noFill/>
          <a:ln cap="flat" cmpd="sng" w="12700">
            <a:solidFill>
              <a:srgbClr val="4A6572"/>
            </a:solidFill>
            <a:prstDash val="solid"/>
            <a:round/>
            <a:headEnd len="sm" w="sm" type="none"/>
            <a:tailEnd len="sm" w="sm" type="none"/>
          </a:ln>
        </p:spPr>
      </p:cxnSp>
      <p:cxnSp>
        <p:nvCxnSpPr>
          <p:cNvPr id="147" name="Google Shape;147;p5"/>
          <p:cNvCxnSpPr/>
          <p:nvPr/>
        </p:nvCxnSpPr>
        <p:spPr>
          <a:xfrm>
            <a:off x="5742432" y="3108960"/>
            <a:ext cx="0" cy="411600"/>
          </a:xfrm>
          <a:prstGeom prst="straightConnector1">
            <a:avLst/>
          </a:prstGeom>
          <a:noFill/>
          <a:ln cap="flat" cmpd="sng" w="12700">
            <a:solidFill>
              <a:srgbClr val="4A6572"/>
            </a:solidFill>
            <a:prstDash val="solid"/>
            <a:round/>
            <a:headEnd len="sm" w="sm" type="none"/>
            <a:tailEnd len="sm" w="sm" type="none"/>
          </a:ln>
        </p:spPr>
      </p:cxnSp>
      <p:cxnSp>
        <p:nvCxnSpPr>
          <p:cNvPr id="148" name="Google Shape;148;p5"/>
          <p:cNvCxnSpPr/>
          <p:nvPr/>
        </p:nvCxnSpPr>
        <p:spPr>
          <a:xfrm>
            <a:off x="7635240" y="3108960"/>
            <a:ext cx="0" cy="411600"/>
          </a:xfrm>
          <a:prstGeom prst="straightConnector1">
            <a:avLst/>
          </a:prstGeom>
          <a:noFill/>
          <a:ln cap="flat" cmpd="sng" w="12700">
            <a:solidFill>
              <a:srgbClr val="4A6572"/>
            </a:solidFill>
            <a:prstDash val="solid"/>
            <a:round/>
            <a:headEnd len="sm" w="sm" type="none"/>
            <a:tailEnd len="sm" w="sm" type="none"/>
          </a:ln>
        </p:spPr>
      </p:cxnSp>
      <p:cxnSp>
        <p:nvCxnSpPr>
          <p:cNvPr id="149" name="Google Shape;149;p5"/>
          <p:cNvCxnSpPr>
            <a:stCxn id="135" idx="2"/>
          </p:cNvCxnSpPr>
          <p:nvPr/>
        </p:nvCxnSpPr>
        <p:spPr>
          <a:xfrm flipH="1">
            <a:off x="6667620" y="2331780"/>
            <a:ext cx="7500" cy="1365300"/>
          </a:xfrm>
          <a:prstGeom prst="straightConnector1">
            <a:avLst/>
          </a:prstGeom>
          <a:noFill/>
          <a:ln cap="flat" cmpd="sng" w="12700">
            <a:solidFill>
              <a:srgbClr val="4A6572"/>
            </a:solidFill>
            <a:prstDash val="solid"/>
            <a:round/>
            <a:headEnd len="sm" w="sm" type="none"/>
            <a:tailEnd len="sm" w="sm" type="none"/>
          </a:ln>
        </p:spPr>
      </p:cxnSp>
      <p:cxnSp>
        <p:nvCxnSpPr>
          <p:cNvPr id="150" name="Google Shape;150;p5"/>
          <p:cNvCxnSpPr/>
          <p:nvPr/>
        </p:nvCxnSpPr>
        <p:spPr>
          <a:xfrm flipH="1">
            <a:off x="6337025" y="3664200"/>
            <a:ext cx="340200" cy="534600"/>
          </a:xfrm>
          <a:prstGeom prst="straightConnector1">
            <a:avLst/>
          </a:prstGeom>
          <a:noFill/>
          <a:ln cap="flat" cmpd="sng" w="12700">
            <a:solidFill>
              <a:srgbClr val="4A6572"/>
            </a:solidFill>
            <a:prstDash val="solid"/>
            <a:round/>
            <a:headEnd len="sm" w="sm" type="none"/>
            <a:tailEnd len="sm" w="sm" type="none"/>
          </a:ln>
        </p:spPr>
      </p:cxnSp>
      <p:sp>
        <p:nvSpPr>
          <p:cNvPr id="151" name="Google Shape;151;p5"/>
          <p:cNvSpPr/>
          <p:nvPr/>
        </p:nvSpPr>
        <p:spPr>
          <a:xfrm>
            <a:off x="5074920" y="3520440"/>
            <a:ext cx="1371600" cy="3201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000"/>
              <a:buFont typeface="Calibri"/>
              <a:buNone/>
            </a:pPr>
            <a:r>
              <a:rPr b="0" i="0" lang="en-US" sz="1000" u="none" cap="none" strike="noStrike">
                <a:solidFill>
                  <a:srgbClr val="FFFFFF"/>
                </a:solidFill>
                <a:latin typeface="Calibri"/>
                <a:ea typeface="Calibri"/>
                <a:cs typeface="Calibri"/>
                <a:sym typeface="Calibri"/>
              </a:rPr>
              <a:t>conditions</a:t>
            </a:r>
            <a:endParaRPr b="0" i="0" sz="1000" u="none" cap="none" strike="noStrike">
              <a:solidFill>
                <a:schemeClr val="dk1"/>
              </a:solidFill>
              <a:latin typeface="Calibri"/>
              <a:ea typeface="Calibri"/>
              <a:cs typeface="Calibri"/>
              <a:sym typeface="Calibri"/>
            </a:endParaRPr>
          </a:p>
        </p:txBody>
      </p:sp>
      <p:cxnSp>
        <p:nvCxnSpPr>
          <p:cNvPr id="152" name="Google Shape;152;p5"/>
          <p:cNvCxnSpPr/>
          <p:nvPr/>
        </p:nvCxnSpPr>
        <p:spPr>
          <a:xfrm rot="10800000">
            <a:off x="6667625" y="3664200"/>
            <a:ext cx="340200" cy="534600"/>
          </a:xfrm>
          <a:prstGeom prst="straightConnector1">
            <a:avLst/>
          </a:prstGeom>
          <a:noFill/>
          <a:ln cap="flat" cmpd="sng" w="12700">
            <a:solidFill>
              <a:srgbClr val="4A6572"/>
            </a:solidFill>
            <a:prstDash val="solid"/>
            <a:round/>
            <a:headEnd len="sm" w="sm" type="none"/>
            <a:tailEnd len="sm" w="sm" type="none"/>
          </a:ln>
        </p:spPr>
      </p:cxnSp>
      <p:sp>
        <p:nvSpPr>
          <p:cNvPr id="153" name="Google Shape;153;p5"/>
          <p:cNvSpPr/>
          <p:nvPr/>
        </p:nvSpPr>
        <p:spPr>
          <a:xfrm>
            <a:off x="7007820" y="4189793"/>
            <a:ext cx="1371600" cy="320100"/>
          </a:xfrm>
          <a:prstGeom prst="rect">
            <a:avLst/>
          </a:prstGeom>
          <a:solidFill>
            <a:srgbClr val="2E3A42"/>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5"/>
          <p:cNvSpPr/>
          <p:nvPr/>
        </p:nvSpPr>
        <p:spPr>
          <a:xfrm>
            <a:off x="7007820" y="4170338"/>
            <a:ext cx="1371600" cy="3201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000"/>
              <a:buFont typeface="Calibri"/>
              <a:buNone/>
            </a:pPr>
            <a:r>
              <a:rPr b="0" i="0" lang="en-US" sz="1000" u="none" cap="none" strike="noStrike">
                <a:solidFill>
                  <a:srgbClr val="FFFFFF"/>
                </a:solidFill>
                <a:latin typeface="Calibri"/>
                <a:ea typeface="Calibri"/>
                <a:cs typeface="Calibri"/>
                <a:sym typeface="Calibri"/>
              </a:rPr>
              <a:t>allergies</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159" name="Shape 159"/>
        <p:cNvGrpSpPr/>
        <p:nvPr/>
      </p:nvGrpSpPr>
      <p:grpSpPr>
        <a:xfrm>
          <a:off x="0" y="0"/>
          <a:ext cx="0" cy="0"/>
          <a:chOff x="0" y="0"/>
          <a:chExt cx="0" cy="0"/>
        </a:xfrm>
      </p:grpSpPr>
      <p:sp>
        <p:nvSpPr>
          <p:cNvPr id="160" name="Google Shape;160;p6"/>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6"/>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Neo4j — Why a Graph Database?</a:t>
            </a:r>
            <a:endParaRPr b="0" i="0" sz="2200" u="none" cap="none" strike="noStrike">
              <a:solidFill>
                <a:schemeClr val="dk1"/>
              </a:solidFill>
              <a:latin typeface="Calibri"/>
              <a:ea typeface="Calibri"/>
              <a:cs typeface="Calibri"/>
              <a:sym typeface="Calibri"/>
            </a:endParaRPr>
          </a:p>
        </p:txBody>
      </p:sp>
      <p:cxnSp>
        <p:nvCxnSpPr>
          <p:cNvPr id="162" name="Google Shape;162;p6"/>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163" name="Google Shape;163;p6"/>
          <p:cNvSpPr/>
          <p:nvPr/>
        </p:nvSpPr>
        <p:spPr>
          <a:xfrm>
            <a:off x="502925" y="1170423"/>
            <a:ext cx="4069200" cy="9369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6"/>
          <p:cNvSpPr/>
          <p:nvPr/>
        </p:nvSpPr>
        <p:spPr>
          <a:xfrm>
            <a:off x="502925" y="1170423"/>
            <a:ext cx="54900" cy="9369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6"/>
          <p:cNvSpPr/>
          <p:nvPr/>
        </p:nvSpPr>
        <p:spPr>
          <a:xfrm>
            <a:off x="685805" y="1261831"/>
            <a:ext cx="37491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Interactions are inherently a graph</a:t>
            </a:r>
            <a:endParaRPr b="0" i="0" sz="1200" u="none" cap="none" strike="noStrike">
              <a:solidFill>
                <a:schemeClr val="dk1"/>
              </a:solidFill>
              <a:latin typeface="Calibri"/>
              <a:ea typeface="Calibri"/>
              <a:cs typeface="Calibri"/>
              <a:sym typeface="Calibri"/>
            </a:endParaRPr>
          </a:p>
        </p:txBody>
      </p:sp>
      <p:sp>
        <p:nvSpPr>
          <p:cNvPr id="166" name="Google Shape;166;p6"/>
          <p:cNvSpPr/>
          <p:nvPr/>
        </p:nvSpPr>
        <p:spPr>
          <a:xfrm>
            <a:off x="685805" y="1581756"/>
            <a:ext cx="3749100" cy="434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250" u="none" cap="none" strike="noStrike">
                <a:solidFill>
                  <a:srgbClr val="6B7280"/>
                </a:solidFill>
                <a:latin typeface="Calibri"/>
                <a:ea typeface="Calibri"/>
                <a:cs typeface="Calibri"/>
                <a:sym typeface="Calibri"/>
              </a:rPr>
              <a:t>Drug A interacts with Drug B which shares a pathway with Drug C. Modeling this in relational tables requires expensive self-joins that degrade with depth.</a:t>
            </a:r>
            <a:endParaRPr b="0" i="0" sz="1250" u="none" cap="none" strike="noStrike">
              <a:solidFill>
                <a:schemeClr val="dk1"/>
              </a:solidFill>
              <a:latin typeface="Calibri"/>
              <a:ea typeface="Calibri"/>
              <a:cs typeface="Calibri"/>
              <a:sym typeface="Calibri"/>
            </a:endParaRPr>
          </a:p>
        </p:txBody>
      </p:sp>
      <p:sp>
        <p:nvSpPr>
          <p:cNvPr id="167" name="Google Shape;167;p6"/>
          <p:cNvSpPr/>
          <p:nvPr/>
        </p:nvSpPr>
        <p:spPr>
          <a:xfrm>
            <a:off x="502925" y="2332425"/>
            <a:ext cx="4069200" cy="10692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6"/>
          <p:cNvSpPr/>
          <p:nvPr/>
        </p:nvSpPr>
        <p:spPr>
          <a:xfrm>
            <a:off x="502925" y="2332425"/>
            <a:ext cx="54900" cy="10692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6"/>
          <p:cNvSpPr/>
          <p:nvPr/>
        </p:nvSpPr>
        <p:spPr>
          <a:xfrm>
            <a:off x="685805" y="2381910"/>
            <a:ext cx="3749100" cy="313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lang="en-US" sz="1200">
                <a:solidFill>
                  <a:srgbClr val="2C2C2C"/>
                </a:solidFill>
                <a:latin typeface="Calibri"/>
                <a:ea typeface="Calibri"/>
                <a:cs typeface="Calibri"/>
                <a:sym typeface="Calibri"/>
              </a:rPr>
              <a:t>Polypharmacy Risk</a:t>
            </a:r>
            <a:endParaRPr b="0" i="0" sz="1200" u="none" cap="none" strike="noStrike">
              <a:solidFill>
                <a:schemeClr val="dk1"/>
              </a:solidFill>
              <a:latin typeface="Calibri"/>
              <a:ea typeface="Calibri"/>
              <a:cs typeface="Calibri"/>
              <a:sym typeface="Calibri"/>
            </a:endParaRPr>
          </a:p>
        </p:txBody>
      </p:sp>
      <p:sp>
        <p:nvSpPr>
          <p:cNvPr id="170" name="Google Shape;170;p6"/>
          <p:cNvSpPr/>
          <p:nvPr/>
        </p:nvSpPr>
        <p:spPr>
          <a:xfrm>
            <a:off x="685805" y="2801875"/>
            <a:ext cx="3749100" cy="495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lang="en-US" sz="1250">
                <a:solidFill>
                  <a:srgbClr val="6B7280"/>
                </a:solidFill>
                <a:latin typeface="Calibri"/>
                <a:ea typeface="Calibri"/>
                <a:cs typeface="Calibri"/>
                <a:sym typeface="Calibri"/>
              </a:rPr>
              <a:t>Finding all drugs reachable within 2 hops from a proposed drug — i.e. indirect polypharmacy interaction risks — in a single query, instead of a recursive CTE.</a:t>
            </a:r>
            <a:endParaRPr b="0" i="0" sz="1250" u="none" cap="none" strike="noStrike">
              <a:solidFill>
                <a:schemeClr val="dk1"/>
              </a:solidFill>
              <a:latin typeface="Calibri"/>
              <a:ea typeface="Calibri"/>
              <a:cs typeface="Calibri"/>
              <a:sym typeface="Calibri"/>
            </a:endParaRPr>
          </a:p>
        </p:txBody>
      </p:sp>
      <p:sp>
        <p:nvSpPr>
          <p:cNvPr id="171" name="Google Shape;171;p6"/>
          <p:cNvSpPr/>
          <p:nvPr/>
        </p:nvSpPr>
        <p:spPr>
          <a:xfrm>
            <a:off x="502925" y="3650672"/>
            <a:ext cx="4069200" cy="11064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6"/>
          <p:cNvSpPr/>
          <p:nvPr/>
        </p:nvSpPr>
        <p:spPr>
          <a:xfrm>
            <a:off x="502924" y="3650673"/>
            <a:ext cx="54900" cy="11064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6"/>
          <p:cNvSpPr/>
          <p:nvPr/>
        </p:nvSpPr>
        <p:spPr>
          <a:xfrm>
            <a:off x="685800" y="3723832"/>
            <a:ext cx="37491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Heterogeneous relationships</a:t>
            </a:r>
            <a:endParaRPr b="0" i="0" sz="1200" u="none" cap="none" strike="noStrike">
              <a:solidFill>
                <a:schemeClr val="dk1"/>
              </a:solidFill>
              <a:latin typeface="Calibri"/>
              <a:ea typeface="Calibri"/>
              <a:cs typeface="Calibri"/>
              <a:sym typeface="Calibri"/>
            </a:endParaRPr>
          </a:p>
        </p:txBody>
      </p:sp>
      <p:sp>
        <p:nvSpPr>
          <p:cNvPr id="174" name="Google Shape;174;p6"/>
          <p:cNvSpPr/>
          <p:nvPr/>
        </p:nvSpPr>
        <p:spPr>
          <a:xfrm>
            <a:off x="685800" y="4116898"/>
            <a:ext cx="37491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250" u="none" cap="none" strike="noStrike">
                <a:solidFill>
                  <a:srgbClr val="6B7280"/>
                </a:solidFill>
                <a:latin typeface="Calibri"/>
                <a:ea typeface="Calibri"/>
                <a:cs typeface="Calibri"/>
                <a:sym typeface="Calibri"/>
              </a:rPr>
              <a:t>The same node (a drug) participates in INTERACTS_WITH, HAS_SIDE_EFFECT, and IS_ALTERNATIVE_FOR edges — graph schema handles this naturally.</a:t>
            </a:r>
            <a:endParaRPr b="0" i="0" sz="1250" u="none" cap="none" strike="noStrike">
              <a:solidFill>
                <a:schemeClr val="dk1"/>
              </a:solidFill>
              <a:latin typeface="Calibri"/>
              <a:ea typeface="Calibri"/>
              <a:cs typeface="Calibri"/>
              <a:sym typeface="Calibri"/>
            </a:endParaRPr>
          </a:p>
        </p:txBody>
      </p:sp>
      <p:pic>
        <p:nvPicPr>
          <p:cNvPr id="175" name="Google Shape;175;p6"/>
          <p:cNvPicPr preferRelativeResize="0"/>
          <p:nvPr/>
        </p:nvPicPr>
        <p:blipFill>
          <a:blip r:embed="rId3">
            <a:alphaModFix/>
          </a:blip>
          <a:stretch>
            <a:fillRect/>
          </a:stretch>
        </p:blipFill>
        <p:spPr>
          <a:xfrm>
            <a:off x="6776475" y="1227225"/>
            <a:ext cx="1909650" cy="1780699"/>
          </a:xfrm>
          <a:prstGeom prst="rect">
            <a:avLst/>
          </a:prstGeom>
          <a:solidFill>
            <a:srgbClr val="1E2428"/>
          </a:solidFill>
          <a:ln cap="flat" cmpd="sng" w="12700">
            <a:solidFill>
              <a:srgbClr val="1E2428"/>
            </a:solidFill>
            <a:prstDash val="solid"/>
            <a:round/>
            <a:headEnd len="sm" w="sm" type="none"/>
            <a:tailEnd len="sm" w="sm" type="none"/>
          </a:ln>
        </p:spPr>
      </p:pic>
      <p:pic>
        <p:nvPicPr>
          <p:cNvPr id="176" name="Google Shape;176;p6"/>
          <p:cNvPicPr preferRelativeResize="0"/>
          <p:nvPr/>
        </p:nvPicPr>
        <p:blipFill>
          <a:blip r:embed="rId4">
            <a:alphaModFix/>
          </a:blip>
          <a:stretch>
            <a:fillRect/>
          </a:stretch>
        </p:blipFill>
        <p:spPr>
          <a:xfrm>
            <a:off x="4846000" y="1227225"/>
            <a:ext cx="2020038" cy="1780700"/>
          </a:xfrm>
          <a:prstGeom prst="rect">
            <a:avLst/>
          </a:prstGeom>
          <a:solidFill>
            <a:srgbClr val="1E2428"/>
          </a:solidFill>
          <a:ln cap="flat" cmpd="sng" w="12700">
            <a:solidFill>
              <a:srgbClr val="1E2428"/>
            </a:solidFill>
            <a:prstDash val="solid"/>
            <a:round/>
            <a:headEnd len="sm" w="sm" type="none"/>
            <a:tailEnd len="sm" w="sm" type="none"/>
          </a:ln>
        </p:spPr>
      </p:pic>
      <p:pic>
        <p:nvPicPr>
          <p:cNvPr id="177" name="Google Shape;177;p6"/>
          <p:cNvPicPr preferRelativeResize="0"/>
          <p:nvPr/>
        </p:nvPicPr>
        <p:blipFill>
          <a:blip r:embed="rId5">
            <a:alphaModFix/>
          </a:blip>
          <a:stretch>
            <a:fillRect/>
          </a:stretch>
        </p:blipFill>
        <p:spPr>
          <a:xfrm>
            <a:off x="5246025" y="3083575"/>
            <a:ext cx="3151923" cy="1857550"/>
          </a:xfrm>
          <a:prstGeom prst="rect">
            <a:avLst/>
          </a:prstGeom>
          <a:noFill/>
          <a:ln>
            <a:noFill/>
          </a:ln>
        </p:spPr>
      </p:pic>
      <p:sp>
        <p:nvSpPr>
          <p:cNvPr id="178" name="Google Shape;178;p6"/>
          <p:cNvSpPr txBox="1"/>
          <p:nvPr/>
        </p:nvSpPr>
        <p:spPr>
          <a:xfrm>
            <a:off x="5246013" y="960125"/>
            <a:ext cx="94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000"/>
              <a:t>Cluster 1</a:t>
            </a:r>
            <a:endParaRPr sz="1000"/>
          </a:p>
        </p:txBody>
      </p:sp>
      <p:sp>
        <p:nvSpPr>
          <p:cNvPr id="179" name="Google Shape;179;p6"/>
          <p:cNvSpPr txBox="1"/>
          <p:nvPr/>
        </p:nvSpPr>
        <p:spPr>
          <a:xfrm>
            <a:off x="7303000" y="960125"/>
            <a:ext cx="94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000"/>
              <a:t>Cluster 2</a:t>
            </a:r>
            <a:endParaRPr sz="1000"/>
          </a:p>
        </p:txBody>
      </p:sp>
      <p:sp>
        <p:nvSpPr>
          <p:cNvPr id="180" name="Google Shape;180;p6"/>
          <p:cNvSpPr txBox="1"/>
          <p:nvPr/>
        </p:nvSpPr>
        <p:spPr>
          <a:xfrm>
            <a:off x="6092625" y="4861775"/>
            <a:ext cx="31686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000">
                <a:solidFill>
                  <a:srgbClr val="FF0000"/>
                </a:solidFill>
              </a:rPr>
              <a:t>Polypharmacy effect</a:t>
            </a:r>
            <a:endParaRPr sz="100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185" name="Shape 185"/>
        <p:cNvGrpSpPr/>
        <p:nvPr/>
      </p:nvGrpSpPr>
      <p:grpSpPr>
        <a:xfrm>
          <a:off x="0" y="0"/>
          <a:ext cx="0" cy="0"/>
          <a:chOff x="0" y="0"/>
          <a:chExt cx="0" cy="0"/>
        </a:xfrm>
      </p:grpSpPr>
      <p:sp>
        <p:nvSpPr>
          <p:cNvPr id="186" name="Google Shape;186;p7"/>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7"/>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Neo4j — What We Built</a:t>
            </a:r>
            <a:endParaRPr b="0" i="0" sz="2200" u="none" cap="none" strike="noStrike">
              <a:solidFill>
                <a:schemeClr val="dk1"/>
              </a:solidFill>
              <a:latin typeface="Calibri"/>
              <a:ea typeface="Calibri"/>
              <a:cs typeface="Calibri"/>
              <a:sym typeface="Calibri"/>
            </a:endParaRPr>
          </a:p>
        </p:txBody>
      </p:sp>
      <p:sp>
        <p:nvSpPr>
          <p:cNvPr id="188" name="Google Shape;188;p7"/>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7</a:t>
            </a:r>
            <a:endParaRPr b="0" i="0" sz="900" u="none" cap="none" strike="noStrike">
              <a:solidFill>
                <a:schemeClr val="dk1"/>
              </a:solidFill>
              <a:latin typeface="Calibri"/>
              <a:ea typeface="Calibri"/>
              <a:cs typeface="Calibri"/>
              <a:sym typeface="Calibri"/>
            </a:endParaRPr>
          </a:p>
        </p:txBody>
      </p:sp>
      <p:cxnSp>
        <p:nvCxnSpPr>
          <p:cNvPr id="189" name="Google Shape;189;p7"/>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190" name="Google Shape;190;p7"/>
          <p:cNvSpPr/>
          <p:nvPr/>
        </p:nvSpPr>
        <p:spPr>
          <a:xfrm>
            <a:off x="502920" y="1115568"/>
            <a:ext cx="393192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C2C2C"/>
              </a:buClr>
              <a:buSzPts val="1300"/>
              <a:buFont typeface="Calibri"/>
              <a:buNone/>
            </a:pPr>
            <a:r>
              <a:rPr b="1" i="0" lang="en-US" sz="1300" u="none" cap="none" strike="noStrike">
                <a:solidFill>
                  <a:srgbClr val="2C2C2C"/>
                </a:solidFill>
                <a:latin typeface="Calibri"/>
                <a:ea typeface="Calibri"/>
                <a:cs typeface="Calibri"/>
                <a:sym typeface="Calibri"/>
              </a:rPr>
              <a:t>What it models</a:t>
            </a:r>
            <a:endParaRPr b="0" i="0" sz="1300" u="none" cap="none" strike="noStrike">
              <a:solidFill>
                <a:schemeClr val="dk1"/>
              </a:solidFill>
              <a:latin typeface="Calibri"/>
              <a:ea typeface="Calibri"/>
              <a:cs typeface="Calibri"/>
              <a:sym typeface="Calibri"/>
            </a:endParaRPr>
          </a:p>
        </p:txBody>
      </p:sp>
      <p:sp>
        <p:nvSpPr>
          <p:cNvPr id="191" name="Google Shape;191;p7"/>
          <p:cNvSpPr/>
          <p:nvPr/>
        </p:nvSpPr>
        <p:spPr>
          <a:xfrm>
            <a:off x="502925" y="1463048"/>
            <a:ext cx="3931800" cy="1568400"/>
          </a:xfrm>
          <a:prstGeom prst="rect">
            <a:avLst/>
          </a:prstGeom>
          <a:noFill/>
          <a:ln>
            <a:noFill/>
          </a:ln>
        </p:spPr>
        <p:txBody>
          <a:bodyPr anchorCtr="0" anchor="ctr" bIns="45700" lIns="91425" spcFirstLastPara="1" rIns="91425" wrap="square" tIns="45700">
            <a:noAutofit/>
          </a:bodyPr>
          <a:lstStyle/>
          <a:p>
            <a:pPr indent="-342900" lvl="0" marL="342900" marR="0" rtl="0" algn="l">
              <a:spcBef>
                <a:spcPts val="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Drug nodes with interaction edges (</a:t>
            </a:r>
            <a:r>
              <a:rPr lang="en-US" sz="1250">
                <a:solidFill>
                  <a:srgbClr val="2C2C2C"/>
                </a:solidFill>
                <a:latin typeface="Calibri"/>
                <a:ea typeface="Calibri"/>
                <a:cs typeface="Calibri"/>
                <a:sym typeface="Calibri"/>
              </a:rPr>
              <a:t>Drugbank</a:t>
            </a:r>
            <a:r>
              <a:rPr b="0" i="0" lang="en-US" sz="1250" u="none" cap="none" strike="noStrike">
                <a:solidFill>
                  <a:srgbClr val="2C2C2C"/>
                </a:solidFill>
                <a:latin typeface="Calibri"/>
                <a:ea typeface="Calibri"/>
                <a:cs typeface="Calibri"/>
                <a:sym typeface="Calibri"/>
              </a:rPr>
              <a:t>)</a:t>
            </a:r>
            <a:endParaRPr b="0" i="0" sz="12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Side-effect nodes linked to drugs (SIDER)</a:t>
            </a:r>
            <a:endParaRPr b="0" i="0" sz="12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Graph traversal for multi-hop interaction paths</a:t>
            </a:r>
            <a:endParaRPr b="0" i="0" sz="1250" u="none" cap="none" strike="noStrike">
              <a:solidFill>
                <a:schemeClr val="dk1"/>
              </a:solidFill>
              <a:latin typeface="Calibri"/>
              <a:ea typeface="Calibri"/>
              <a:cs typeface="Calibri"/>
              <a:sym typeface="Calibri"/>
            </a:endParaRPr>
          </a:p>
        </p:txBody>
      </p:sp>
      <p:sp>
        <p:nvSpPr>
          <p:cNvPr id="192" name="Google Shape;192;p7"/>
          <p:cNvSpPr/>
          <p:nvPr/>
        </p:nvSpPr>
        <p:spPr>
          <a:xfrm>
            <a:off x="502925" y="3223049"/>
            <a:ext cx="3931800" cy="1568400"/>
          </a:xfrm>
          <a:prstGeom prst="rect">
            <a:avLst/>
          </a:prstGeom>
          <a:solidFill>
            <a:srgbClr val="EEEEEE"/>
          </a:solidFill>
          <a:ln cap="flat" cmpd="sng" w="9525">
            <a:solidFill>
              <a:srgbClr val="D0D0D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7"/>
          <p:cNvSpPr/>
          <p:nvPr/>
        </p:nvSpPr>
        <p:spPr>
          <a:xfrm>
            <a:off x="658373" y="3377680"/>
            <a:ext cx="3566100" cy="309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100"/>
              <a:buFont typeface="Calibri"/>
              <a:buNone/>
            </a:pPr>
            <a:r>
              <a:rPr b="1" i="0" lang="en-US" sz="1200" u="none" cap="none" strike="noStrike">
                <a:solidFill>
                  <a:srgbClr val="6B7280"/>
                </a:solidFill>
                <a:latin typeface="Calibri"/>
                <a:ea typeface="Calibri"/>
                <a:cs typeface="Calibri"/>
                <a:sym typeface="Calibri"/>
              </a:rPr>
              <a:t>Key Functions</a:t>
            </a:r>
            <a:endParaRPr b="0" i="0" sz="1200" u="none" cap="none" strike="noStrike">
              <a:solidFill>
                <a:schemeClr val="dk1"/>
              </a:solidFill>
              <a:latin typeface="Calibri"/>
              <a:ea typeface="Calibri"/>
              <a:cs typeface="Calibri"/>
              <a:sym typeface="Calibri"/>
            </a:endParaRPr>
          </a:p>
        </p:txBody>
      </p:sp>
      <p:sp>
        <p:nvSpPr>
          <p:cNvPr id="194" name="Google Shape;194;p7"/>
          <p:cNvSpPr/>
          <p:nvPr/>
        </p:nvSpPr>
        <p:spPr>
          <a:xfrm>
            <a:off x="557775" y="3689825"/>
            <a:ext cx="4060800" cy="960900"/>
          </a:xfrm>
          <a:prstGeom prst="rect">
            <a:avLst/>
          </a:prstGeom>
          <a:noFill/>
          <a:ln>
            <a:noFill/>
          </a:ln>
        </p:spPr>
        <p:txBody>
          <a:bodyPr anchorCtr="0" anchor="ctr" bIns="45700" lIns="91425" spcFirstLastPara="1" rIns="91425" wrap="square" tIns="45700">
            <a:noAutofit/>
          </a:bodyPr>
          <a:lstStyle/>
          <a:p>
            <a:pPr indent="-349250" lvl="0" marL="342900" marR="0" rtl="0" algn="l">
              <a:spcBef>
                <a:spcPts val="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check_interactions(current_meds, proposed_drug)</a:t>
            </a:r>
            <a:endParaRPr b="0" i="0" sz="1250" u="none" cap="none" strike="noStrike">
              <a:solidFill>
                <a:schemeClr val="dk1"/>
              </a:solidFill>
              <a:latin typeface="Calibri"/>
              <a:ea typeface="Calibri"/>
              <a:cs typeface="Calibri"/>
              <a:sym typeface="Calibri"/>
            </a:endParaRPr>
          </a:p>
          <a:p>
            <a:pPr indent="-349250" lvl="0" marL="342900" marR="0" rtl="0" algn="l">
              <a:spcBef>
                <a:spcPts val="400"/>
              </a:spcBef>
              <a:spcAft>
                <a:spcPts val="0"/>
              </a:spcAft>
              <a:buClr>
                <a:srgbClr val="2C2C2C"/>
              </a:buClr>
              <a:buSzPts val="1250"/>
              <a:buFont typeface="Calibri"/>
              <a:buChar char="•"/>
            </a:pPr>
            <a:r>
              <a:rPr b="0" i="0" lang="en-US" sz="1250" u="none" cap="none" strike="noStrike">
                <a:solidFill>
                  <a:srgbClr val="2C2C2C"/>
                </a:solidFill>
                <a:latin typeface="Calibri"/>
                <a:ea typeface="Calibri"/>
                <a:cs typeface="Calibri"/>
                <a:sym typeface="Calibri"/>
              </a:rPr>
              <a:t>get_side_effects(drug_name)</a:t>
            </a:r>
            <a:endParaRPr b="0" i="0" sz="1250" u="none" cap="none" strike="noStrike">
              <a:solidFill>
                <a:schemeClr val="dk1"/>
              </a:solidFill>
              <a:latin typeface="Calibri"/>
              <a:ea typeface="Calibri"/>
              <a:cs typeface="Calibri"/>
              <a:sym typeface="Calibri"/>
            </a:endParaRPr>
          </a:p>
        </p:txBody>
      </p:sp>
      <p:sp>
        <p:nvSpPr>
          <p:cNvPr id="195" name="Google Shape;195;p7"/>
          <p:cNvSpPr/>
          <p:nvPr/>
        </p:nvSpPr>
        <p:spPr>
          <a:xfrm>
            <a:off x="4754880" y="1115568"/>
            <a:ext cx="3931920" cy="3657600"/>
          </a:xfrm>
          <a:prstGeom prst="rect">
            <a:avLst/>
          </a:prstGeom>
          <a:solidFill>
            <a:srgbClr val="1E2428"/>
          </a:solidFill>
          <a:ln cap="flat" cmpd="sng" w="12700">
            <a:solidFill>
              <a:srgbClr val="1E242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7"/>
          <p:cNvSpPr/>
          <p:nvPr/>
        </p:nvSpPr>
        <p:spPr>
          <a:xfrm>
            <a:off x="4892040" y="1261872"/>
            <a:ext cx="3657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Example Graph Query</a:t>
            </a:r>
            <a:endParaRPr b="0" i="0" sz="1200" u="none" cap="none" strike="noStrike">
              <a:solidFill>
                <a:schemeClr val="dk1"/>
              </a:solidFill>
              <a:latin typeface="Calibri"/>
              <a:ea typeface="Calibri"/>
              <a:cs typeface="Calibri"/>
              <a:sym typeface="Calibri"/>
            </a:endParaRPr>
          </a:p>
        </p:txBody>
      </p:sp>
      <p:sp>
        <p:nvSpPr>
          <p:cNvPr id="197" name="Google Shape;197;p7"/>
          <p:cNvSpPr/>
          <p:nvPr/>
        </p:nvSpPr>
        <p:spPr>
          <a:xfrm>
            <a:off x="6080760" y="2240280"/>
            <a:ext cx="1097280" cy="457200"/>
          </a:xfrm>
          <a:prstGeom prst="ellipse">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7"/>
          <p:cNvSpPr/>
          <p:nvPr/>
        </p:nvSpPr>
        <p:spPr>
          <a:xfrm>
            <a:off x="6080710" y="2236593"/>
            <a:ext cx="10974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900"/>
              <a:buFont typeface="Calibri"/>
              <a:buNone/>
            </a:pPr>
            <a:r>
              <a:rPr b="0" i="0" lang="en-US" sz="900" u="none" cap="none" strike="noStrike">
                <a:solidFill>
                  <a:srgbClr val="FFFFFF"/>
                </a:solidFill>
                <a:latin typeface="Calibri"/>
                <a:ea typeface="Calibri"/>
                <a:cs typeface="Calibri"/>
                <a:sym typeface="Calibri"/>
              </a:rPr>
              <a:t>Warfarin</a:t>
            </a:r>
            <a:endParaRPr b="0" i="0" sz="9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900"/>
              <a:buFont typeface="Calibri"/>
              <a:buNone/>
            </a:pPr>
            <a:r>
              <a:rPr b="0" i="0" lang="en-US" sz="900" u="none" cap="none" strike="noStrike">
                <a:solidFill>
                  <a:srgbClr val="FFFFFF"/>
                </a:solidFill>
                <a:latin typeface="Calibri"/>
                <a:ea typeface="Calibri"/>
                <a:cs typeface="Calibri"/>
                <a:sym typeface="Calibri"/>
              </a:rPr>
              <a:t>(proposed)</a:t>
            </a:r>
            <a:endParaRPr b="0" i="0" sz="900" u="none" cap="none" strike="noStrike">
              <a:solidFill>
                <a:schemeClr val="dk1"/>
              </a:solidFill>
              <a:latin typeface="Calibri"/>
              <a:ea typeface="Calibri"/>
              <a:cs typeface="Calibri"/>
              <a:sym typeface="Calibri"/>
            </a:endParaRPr>
          </a:p>
        </p:txBody>
      </p:sp>
      <p:sp>
        <p:nvSpPr>
          <p:cNvPr id="199" name="Google Shape;199;p7"/>
          <p:cNvSpPr/>
          <p:nvPr/>
        </p:nvSpPr>
        <p:spPr>
          <a:xfrm>
            <a:off x="4892040" y="1664208"/>
            <a:ext cx="1005840" cy="384048"/>
          </a:xfrm>
          <a:prstGeom prst="ellipse">
            <a:avLst/>
          </a:prstGeom>
          <a:solidFill>
            <a:srgbClr val="2E3A42"/>
          </a:solidFill>
          <a:ln cap="flat" cmpd="sng" w="12700">
            <a:solidFill>
              <a:srgbClr val="4A657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7"/>
          <p:cNvSpPr/>
          <p:nvPr/>
        </p:nvSpPr>
        <p:spPr>
          <a:xfrm>
            <a:off x="4892040" y="1664208"/>
            <a:ext cx="1005840" cy="38404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900"/>
              <a:buFont typeface="Calibri"/>
              <a:buNone/>
            </a:pPr>
            <a:r>
              <a:rPr b="0" i="0" lang="en-US" sz="1200" u="none" cap="none" strike="noStrike">
                <a:solidFill>
                  <a:srgbClr val="FFFFFF"/>
                </a:solidFill>
                <a:latin typeface="Calibri"/>
                <a:ea typeface="Calibri"/>
                <a:cs typeface="Calibri"/>
                <a:sym typeface="Calibri"/>
              </a:rPr>
              <a:t>Aspirin</a:t>
            </a:r>
            <a:endParaRPr b="0" i="0" sz="1200" u="none" cap="none" strike="noStrike">
              <a:solidFill>
                <a:schemeClr val="dk1"/>
              </a:solidFill>
              <a:latin typeface="Calibri"/>
              <a:ea typeface="Calibri"/>
              <a:cs typeface="Calibri"/>
              <a:sym typeface="Calibri"/>
            </a:endParaRPr>
          </a:p>
        </p:txBody>
      </p:sp>
      <p:sp>
        <p:nvSpPr>
          <p:cNvPr id="201" name="Google Shape;201;p7"/>
          <p:cNvSpPr/>
          <p:nvPr/>
        </p:nvSpPr>
        <p:spPr>
          <a:xfrm>
            <a:off x="7360920" y="1664208"/>
            <a:ext cx="1051560" cy="384048"/>
          </a:xfrm>
          <a:prstGeom prst="ellipse">
            <a:avLst/>
          </a:prstGeom>
          <a:solidFill>
            <a:srgbClr val="2E3A42"/>
          </a:solidFill>
          <a:ln cap="flat" cmpd="sng" w="12700">
            <a:solidFill>
              <a:srgbClr val="4A657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7"/>
          <p:cNvSpPr/>
          <p:nvPr/>
        </p:nvSpPr>
        <p:spPr>
          <a:xfrm>
            <a:off x="7360920" y="1664208"/>
            <a:ext cx="1051560" cy="38404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900"/>
              <a:buFont typeface="Calibri"/>
              <a:buNone/>
            </a:pPr>
            <a:r>
              <a:rPr b="0" i="0" lang="en-US" sz="1200" u="none" cap="none" strike="noStrike">
                <a:solidFill>
                  <a:srgbClr val="FFFFFF"/>
                </a:solidFill>
                <a:latin typeface="Calibri"/>
                <a:ea typeface="Calibri"/>
                <a:cs typeface="Calibri"/>
                <a:sym typeface="Calibri"/>
              </a:rPr>
              <a:t>Metformin</a:t>
            </a:r>
            <a:endParaRPr b="0" i="0" sz="1200" u="none" cap="none" strike="noStrike">
              <a:solidFill>
                <a:schemeClr val="dk1"/>
              </a:solidFill>
              <a:latin typeface="Calibri"/>
              <a:ea typeface="Calibri"/>
              <a:cs typeface="Calibri"/>
              <a:sym typeface="Calibri"/>
            </a:endParaRPr>
          </a:p>
        </p:txBody>
      </p:sp>
      <p:sp>
        <p:nvSpPr>
          <p:cNvPr id="203" name="Google Shape;203;p7"/>
          <p:cNvSpPr/>
          <p:nvPr/>
        </p:nvSpPr>
        <p:spPr>
          <a:xfrm>
            <a:off x="5074920" y="3218688"/>
            <a:ext cx="1097280" cy="384048"/>
          </a:xfrm>
          <a:prstGeom prst="ellipse">
            <a:avLst/>
          </a:prstGeom>
          <a:solidFill>
            <a:srgbClr val="4A2020"/>
          </a:solidFill>
          <a:ln cap="flat" cmpd="sng" w="12700">
            <a:solidFill>
              <a:srgbClr val="8B3A3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7"/>
          <p:cNvSpPr/>
          <p:nvPr/>
        </p:nvSpPr>
        <p:spPr>
          <a:xfrm>
            <a:off x="5074920" y="3218688"/>
            <a:ext cx="1097280" cy="38404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AAAA"/>
              </a:buClr>
              <a:buSzPts val="800"/>
              <a:buFont typeface="Calibri"/>
              <a:buNone/>
            </a:pPr>
            <a:r>
              <a:rPr b="0" i="0" lang="en-US" sz="1000" u="none" cap="none" strike="noStrike">
                <a:solidFill>
                  <a:srgbClr val="FFAAAA"/>
                </a:solidFill>
                <a:latin typeface="Calibri"/>
                <a:ea typeface="Calibri"/>
                <a:cs typeface="Calibri"/>
                <a:sym typeface="Calibri"/>
              </a:rPr>
              <a:t>Bleeding</a:t>
            </a:r>
            <a:endParaRPr b="0" i="0" sz="10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AAAA"/>
              </a:buClr>
              <a:buSzPts val="800"/>
              <a:buFont typeface="Calibri"/>
              <a:buNone/>
            </a:pPr>
            <a:r>
              <a:rPr b="0" i="0" lang="en-US" sz="1000" u="none" cap="none" strike="noStrike">
                <a:solidFill>
                  <a:srgbClr val="FFAAAA"/>
                </a:solidFill>
                <a:latin typeface="Calibri"/>
                <a:ea typeface="Calibri"/>
                <a:cs typeface="Calibri"/>
                <a:sym typeface="Calibri"/>
              </a:rPr>
              <a:t>(side effect)</a:t>
            </a:r>
            <a:endParaRPr b="0" i="0" sz="1000" u="none" cap="none" strike="noStrike">
              <a:solidFill>
                <a:schemeClr val="dk1"/>
              </a:solidFill>
              <a:latin typeface="Calibri"/>
              <a:ea typeface="Calibri"/>
              <a:cs typeface="Calibri"/>
              <a:sym typeface="Calibri"/>
            </a:endParaRPr>
          </a:p>
        </p:txBody>
      </p:sp>
      <p:sp>
        <p:nvSpPr>
          <p:cNvPr id="205" name="Google Shape;205;p7"/>
          <p:cNvSpPr/>
          <p:nvPr/>
        </p:nvSpPr>
        <p:spPr>
          <a:xfrm>
            <a:off x="7132320" y="3218688"/>
            <a:ext cx="1188720" cy="384048"/>
          </a:xfrm>
          <a:prstGeom prst="ellipse">
            <a:avLst/>
          </a:prstGeom>
          <a:solidFill>
            <a:srgbClr val="1E3A30"/>
          </a:solidFill>
          <a:ln cap="flat" cmpd="sng" w="12700">
            <a:solidFill>
              <a:srgbClr val="2E605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7"/>
          <p:cNvSpPr/>
          <p:nvPr/>
        </p:nvSpPr>
        <p:spPr>
          <a:xfrm>
            <a:off x="7132320" y="3218688"/>
            <a:ext cx="1188720" cy="38404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DFC4"/>
              </a:buClr>
              <a:buSzPts val="800"/>
              <a:buFont typeface="Calibri"/>
              <a:buNone/>
            </a:pPr>
            <a:r>
              <a:rPr b="0" i="0" lang="en-US" sz="1000" u="none" cap="none" strike="noStrike">
                <a:solidFill>
                  <a:srgbClr val="88DFC4"/>
                </a:solidFill>
                <a:latin typeface="Calibri"/>
                <a:ea typeface="Calibri"/>
                <a:cs typeface="Calibri"/>
                <a:sym typeface="Calibri"/>
              </a:rPr>
              <a:t>Apixaban</a:t>
            </a:r>
            <a:endParaRPr b="0" i="0" sz="10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88DFC4"/>
              </a:buClr>
              <a:buSzPts val="800"/>
              <a:buFont typeface="Calibri"/>
              <a:buNone/>
            </a:pPr>
            <a:r>
              <a:rPr b="0" i="0" lang="en-US" sz="1000" u="none" cap="none" strike="noStrike">
                <a:solidFill>
                  <a:srgbClr val="88DFC4"/>
                </a:solidFill>
                <a:latin typeface="Calibri"/>
                <a:ea typeface="Calibri"/>
                <a:cs typeface="Calibri"/>
                <a:sym typeface="Calibri"/>
              </a:rPr>
              <a:t>(safer alt)</a:t>
            </a:r>
            <a:endParaRPr b="0" i="0" sz="1000" u="none" cap="none" strike="noStrike">
              <a:solidFill>
                <a:schemeClr val="dk1"/>
              </a:solidFill>
              <a:latin typeface="Calibri"/>
              <a:ea typeface="Calibri"/>
              <a:cs typeface="Calibri"/>
              <a:sym typeface="Calibri"/>
            </a:endParaRPr>
          </a:p>
        </p:txBody>
      </p:sp>
      <p:cxnSp>
        <p:nvCxnSpPr>
          <p:cNvPr id="207" name="Google Shape;207;p7"/>
          <p:cNvCxnSpPr/>
          <p:nvPr/>
        </p:nvCxnSpPr>
        <p:spPr>
          <a:xfrm>
            <a:off x="5851825" y="1964250"/>
            <a:ext cx="366300" cy="335400"/>
          </a:xfrm>
          <a:prstGeom prst="straightConnector1">
            <a:avLst/>
          </a:prstGeom>
          <a:noFill/>
          <a:ln cap="flat" cmpd="sng" w="10150">
            <a:solidFill>
              <a:srgbClr val="4A6572"/>
            </a:solidFill>
            <a:prstDash val="solid"/>
            <a:round/>
            <a:headEnd len="sm" w="sm" type="none"/>
            <a:tailEnd len="sm" w="sm" type="none"/>
          </a:ln>
        </p:spPr>
      </p:cxnSp>
      <p:cxnSp>
        <p:nvCxnSpPr>
          <p:cNvPr id="208" name="Google Shape;208;p7"/>
          <p:cNvCxnSpPr>
            <a:stCxn id="202" idx="1"/>
          </p:cNvCxnSpPr>
          <p:nvPr/>
        </p:nvCxnSpPr>
        <p:spPr>
          <a:xfrm flipH="1">
            <a:off x="7036920" y="1856232"/>
            <a:ext cx="324000" cy="466200"/>
          </a:xfrm>
          <a:prstGeom prst="straightConnector1">
            <a:avLst/>
          </a:prstGeom>
          <a:noFill/>
          <a:ln cap="flat" cmpd="sng" w="10150">
            <a:solidFill>
              <a:srgbClr val="4A6572"/>
            </a:solidFill>
            <a:prstDash val="solid"/>
            <a:round/>
            <a:headEnd len="sm" w="sm" type="none"/>
            <a:tailEnd len="sm" w="sm" type="none"/>
          </a:ln>
        </p:spPr>
      </p:cxnSp>
      <p:cxnSp>
        <p:nvCxnSpPr>
          <p:cNvPr id="209" name="Google Shape;209;p7"/>
          <p:cNvCxnSpPr>
            <a:endCxn id="204" idx="0"/>
          </p:cNvCxnSpPr>
          <p:nvPr/>
        </p:nvCxnSpPr>
        <p:spPr>
          <a:xfrm flipH="1">
            <a:off x="5623560" y="2699088"/>
            <a:ext cx="812400" cy="519600"/>
          </a:xfrm>
          <a:prstGeom prst="straightConnector1">
            <a:avLst/>
          </a:prstGeom>
          <a:noFill/>
          <a:ln cap="flat" cmpd="sng" w="10150">
            <a:solidFill>
              <a:srgbClr val="4A6572"/>
            </a:solidFill>
            <a:prstDash val="solid"/>
            <a:round/>
            <a:headEnd len="sm" w="sm" type="none"/>
            <a:tailEnd len="sm" w="sm" type="none"/>
          </a:ln>
        </p:spPr>
      </p:cxnSp>
      <p:cxnSp>
        <p:nvCxnSpPr>
          <p:cNvPr id="210" name="Google Shape;210;p7"/>
          <p:cNvCxnSpPr>
            <a:stCxn id="198" idx="2"/>
          </p:cNvCxnSpPr>
          <p:nvPr/>
        </p:nvCxnSpPr>
        <p:spPr>
          <a:xfrm>
            <a:off x="6629410" y="2693793"/>
            <a:ext cx="740700" cy="572700"/>
          </a:xfrm>
          <a:prstGeom prst="straightConnector1">
            <a:avLst/>
          </a:prstGeom>
          <a:noFill/>
          <a:ln cap="flat" cmpd="sng" w="10150">
            <a:solidFill>
              <a:srgbClr val="4A6572"/>
            </a:solidFill>
            <a:prstDash val="solid"/>
            <a:round/>
            <a:headEnd len="sm" w="sm" type="none"/>
            <a:tailEnd len="sm" w="sm" type="none"/>
          </a:ln>
        </p:spPr>
      </p:cxnSp>
      <p:sp>
        <p:nvSpPr>
          <p:cNvPr id="211" name="Google Shape;211;p7"/>
          <p:cNvSpPr/>
          <p:nvPr/>
        </p:nvSpPr>
        <p:spPr>
          <a:xfrm>
            <a:off x="4983480" y="2048256"/>
            <a:ext cx="137160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8888"/>
              </a:buClr>
              <a:buSzPts val="800"/>
              <a:buFont typeface="Calibri"/>
              <a:buNone/>
            </a:pPr>
            <a:r>
              <a:rPr b="0" i="1" lang="en-US" sz="1000" u="none" cap="none" strike="noStrike">
                <a:solidFill>
                  <a:srgbClr val="FF8888"/>
                </a:solidFill>
                <a:latin typeface="Calibri"/>
                <a:ea typeface="Calibri"/>
                <a:cs typeface="Calibri"/>
                <a:sym typeface="Calibri"/>
              </a:rPr>
              <a:t>INTERACTS_WITH</a:t>
            </a:r>
            <a:endParaRPr b="0" i="0" sz="1000" u="none" cap="none" strike="noStrike">
              <a:solidFill>
                <a:schemeClr val="dk1"/>
              </a:solidFill>
              <a:latin typeface="Calibri"/>
              <a:ea typeface="Calibri"/>
              <a:cs typeface="Calibri"/>
              <a:sym typeface="Calibri"/>
            </a:endParaRPr>
          </a:p>
        </p:txBody>
      </p:sp>
      <p:sp>
        <p:nvSpPr>
          <p:cNvPr id="212" name="Google Shape;212;p7"/>
          <p:cNvSpPr/>
          <p:nvPr/>
        </p:nvSpPr>
        <p:spPr>
          <a:xfrm>
            <a:off x="5074903" y="2807208"/>
            <a:ext cx="1371600" cy="18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AAAA"/>
              </a:buClr>
              <a:buSzPts val="800"/>
              <a:buFont typeface="Calibri"/>
              <a:buNone/>
            </a:pPr>
            <a:r>
              <a:rPr b="0" i="1" lang="en-US" sz="900" u="none" cap="none" strike="noStrike">
                <a:solidFill>
                  <a:srgbClr val="FFAAAA"/>
                </a:solidFill>
                <a:latin typeface="Calibri"/>
                <a:ea typeface="Calibri"/>
                <a:cs typeface="Calibri"/>
                <a:sym typeface="Calibri"/>
              </a:rPr>
              <a:t>HAS_SIDE_EFFECT</a:t>
            </a:r>
            <a:endParaRPr b="0" i="0" sz="900" u="none" cap="none" strike="noStrike">
              <a:solidFill>
                <a:schemeClr val="dk1"/>
              </a:solidFill>
              <a:latin typeface="Calibri"/>
              <a:ea typeface="Calibri"/>
              <a:cs typeface="Calibri"/>
              <a:sym typeface="Calibri"/>
            </a:endParaRPr>
          </a:p>
        </p:txBody>
      </p:sp>
      <p:sp>
        <p:nvSpPr>
          <p:cNvPr id="213" name="Google Shape;213;p7"/>
          <p:cNvSpPr/>
          <p:nvPr/>
        </p:nvSpPr>
        <p:spPr>
          <a:xfrm>
            <a:off x="6629400" y="3456432"/>
            <a:ext cx="1097280" cy="1828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DFC4"/>
              </a:buClr>
              <a:buSzPts val="800"/>
              <a:buFont typeface="Calibri"/>
              <a:buNone/>
            </a:pPr>
            <a:r>
              <a:rPr b="0" i="1" lang="en-US" sz="900" u="none" cap="none" strike="noStrike">
                <a:solidFill>
                  <a:srgbClr val="88DFC4"/>
                </a:solidFill>
                <a:latin typeface="Calibri"/>
                <a:ea typeface="Calibri"/>
                <a:cs typeface="Calibri"/>
                <a:sym typeface="Calibri"/>
              </a:rPr>
              <a:t>ALTERNATIVE</a:t>
            </a:r>
            <a:endParaRPr b="0" i="0" sz="900" u="none" cap="none" strike="noStrike">
              <a:solidFill>
                <a:schemeClr val="dk1"/>
              </a:solidFill>
              <a:latin typeface="Calibri"/>
              <a:ea typeface="Calibri"/>
              <a:cs typeface="Calibri"/>
              <a:sym typeface="Calibri"/>
            </a:endParaRPr>
          </a:p>
        </p:txBody>
      </p:sp>
      <p:sp>
        <p:nvSpPr>
          <p:cNvPr id="214" name="Google Shape;214;p7"/>
          <p:cNvSpPr/>
          <p:nvPr/>
        </p:nvSpPr>
        <p:spPr>
          <a:xfrm>
            <a:off x="7200902" y="2116783"/>
            <a:ext cx="1371600" cy="18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rgbClr val="FF8888"/>
              </a:buClr>
              <a:buSzPts val="800"/>
              <a:buFont typeface="Calibri"/>
              <a:buNone/>
            </a:pPr>
            <a:r>
              <a:rPr i="1" lang="en-US" sz="1000">
                <a:solidFill>
                  <a:srgbClr val="FF8888"/>
                </a:solidFill>
                <a:latin typeface="Calibri"/>
                <a:ea typeface="Calibri"/>
                <a:cs typeface="Calibri"/>
                <a:sym typeface="Calibri"/>
              </a:rPr>
              <a:t>INTERACTS_WITH</a:t>
            </a:r>
            <a:endParaRPr i="1" sz="1000">
              <a:solidFill>
                <a:srgbClr val="FFAAAA"/>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219" name="Shape 219"/>
        <p:cNvGrpSpPr/>
        <p:nvPr/>
      </p:nvGrpSpPr>
      <p:grpSpPr>
        <a:xfrm>
          <a:off x="0" y="0"/>
          <a:ext cx="0" cy="0"/>
          <a:chOff x="0" y="0"/>
          <a:chExt cx="0" cy="0"/>
        </a:xfrm>
      </p:grpSpPr>
      <p:sp>
        <p:nvSpPr>
          <p:cNvPr id="220" name="Google Shape;220;p8"/>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8"/>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Qdrant — Why Vector Search?</a:t>
            </a:r>
            <a:endParaRPr b="0" i="0" sz="2200" u="none" cap="none" strike="noStrike">
              <a:solidFill>
                <a:schemeClr val="dk1"/>
              </a:solidFill>
              <a:latin typeface="Calibri"/>
              <a:ea typeface="Calibri"/>
              <a:cs typeface="Calibri"/>
              <a:sym typeface="Calibri"/>
            </a:endParaRPr>
          </a:p>
        </p:txBody>
      </p:sp>
      <p:sp>
        <p:nvSpPr>
          <p:cNvPr id="222" name="Google Shape;222;p8"/>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8</a:t>
            </a:r>
            <a:endParaRPr b="0" i="0" sz="900" u="none" cap="none" strike="noStrike">
              <a:solidFill>
                <a:schemeClr val="dk1"/>
              </a:solidFill>
              <a:latin typeface="Calibri"/>
              <a:ea typeface="Calibri"/>
              <a:cs typeface="Calibri"/>
              <a:sym typeface="Calibri"/>
            </a:endParaRPr>
          </a:p>
        </p:txBody>
      </p:sp>
      <p:cxnSp>
        <p:nvCxnSpPr>
          <p:cNvPr id="223" name="Google Shape;223;p8"/>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224" name="Google Shape;224;p8"/>
          <p:cNvSpPr/>
          <p:nvPr/>
        </p:nvSpPr>
        <p:spPr>
          <a:xfrm>
            <a:off x="502920" y="1170432"/>
            <a:ext cx="4069200" cy="7497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8"/>
          <p:cNvSpPr/>
          <p:nvPr/>
        </p:nvSpPr>
        <p:spPr>
          <a:xfrm>
            <a:off x="502920" y="1170432"/>
            <a:ext cx="54900" cy="7497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8"/>
          <p:cNvSpPr/>
          <p:nvPr/>
        </p:nvSpPr>
        <p:spPr>
          <a:xfrm>
            <a:off x="685800" y="1243584"/>
            <a:ext cx="37491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FAERS reports are free-text, not structured</a:t>
            </a:r>
            <a:endParaRPr b="0" i="0" sz="1200" u="none" cap="none" strike="noStrike">
              <a:solidFill>
                <a:schemeClr val="dk1"/>
              </a:solidFill>
              <a:latin typeface="Calibri"/>
              <a:ea typeface="Calibri"/>
              <a:cs typeface="Calibri"/>
              <a:sym typeface="Calibri"/>
            </a:endParaRPr>
          </a:p>
        </p:txBody>
      </p:sp>
      <p:sp>
        <p:nvSpPr>
          <p:cNvPr id="227" name="Google Shape;227;p8"/>
          <p:cNvSpPr/>
          <p:nvPr/>
        </p:nvSpPr>
        <p:spPr>
          <a:xfrm>
            <a:off x="685800" y="1499616"/>
            <a:ext cx="37491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Adverse event narratives don't fit rows and columns. Exact keyword matching on reaction terms misses synonyms and clinical paraphrases.</a:t>
            </a:r>
            <a:endParaRPr b="0" i="0" sz="1050" u="none" cap="none" strike="noStrike">
              <a:solidFill>
                <a:schemeClr val="dk1"/>
              </a:solidFill>
              <a:latin typeface="Calibri"/>
              <a:ea typeface="Calibri"/>
              <a:cs typeface="Calibri"/>
              <a:sym typeface="Calibri"/>
            </a:endParaRPr>
          </a:p>
        </p:txBody>
      </p:sp>
      <p:sp>
        <p:nvSpPr>
          <p:cNvPr id="228" name="Google Shape;228;p8"/>
          <p:cNvSpPr/>
          <p:nvPr/>
        </p:nvSpPr>
        <p:spPr>
          <a:xfrm>
            <a:off x="502920" y="2048256"/>
            <a:ext cx="4069200" cy="7497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8"/>
          <p:cNvSpPr/>
          <p:nvPr/>
        </p:nvSpPr>
        <p:spPr>
          <a:xfrm>
            <a:off x="502920" y="2048256"/>
            <a:ext cx="54900" cy="7497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8"/>
          <p:cNvSpPr/>
          <p:nvPr/>
        </p:nvSpPr>
        <p:spPr>
          <a:xfrm>
            <a:off x="685800" y="2121408"/>
            <a:ext cx="37491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Similarity, not equality</a:t>
            </a:r>
            <a:endParaRPr b="0" i="0" sz="1200" u="none" cap="none" strike="noStrike">
              <a:solidFill>
                <a:schemeClr val="dk1"/>
              </a:solidFill>
              <a:latin typeface="Calibri"/>
              <a:ea typeface="Calibri"/>
              <a:cs typeface="Calibri"/>
              <a:sym typeface="Calibri"/>
            </a:endParaRPr>
          </a:p>
        </p:txBody>
      </p:sp>
      <p:sp>
        <p:nvSpPr>
          <p:cNvPr id="231" name="Google Shape;231;p8"/>
          <p:cNvSpPr/>
          <p:nvPr/>
        </p:nvSpPr>
        <p:spPr>
          <a:xfrm>
            <a:off x="685800" y="2377440"/>
            <a:ext cx="37491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"Patient 65F on warfarin with bleeding" should match a report about "elderly female anticoagulant hemorrhage" </a:t>
            </a:r>
            <a:r>
              <a:rPr lang="en-US" sz="1050">
                <a:solidFill>
                  <a:srgbClr val="6B7280"/>
                </a:solidFill>
                <a:latin typeface="Calibri"/>
                <a:ea typeface="Calibri"/>
                <a:cs typeface="Calibri"/>
                <a:sym typeface="Calibri"/>
              </a:rPr>
              <a:t>- </a:t>
            </a:r>
            <a:r>
              <a:rPr b="0" i="0" lang="en-US" sz="1050" u="none" cap="none" strike="noStrike">
                <a:solidFill>
                  <a:srgbClr val="6B7280"/>
                </a:solidFill>
                <a:latin typeface="Calibri"/>
                <a:ea typeface="Calibri"/>
                <a:cs typeface="Calibri"/>
                <a:sym typeface="Calibri"/>
              </a:rPr>
              <a:t>only vector cosine similarity can surface this.</a:t>
            </a:r>
            <a:endParaRPr b="0" i="0" sz="1050" u="none" cap="none" strike="noStrike">
              <a:solidFill>
                <a:schemeClr val="dk1"/>
              </a:solidFill>
              <a:latin typeface="Calibri"/>
              <a:ea typeface="Calibri"/>
              <a:cs typeface="Calibri"/>
              <a:sym typeface="Calibri"/>
            </a:endParaRPr>
          </a:p>
        </p:txBody>
      </p:sp>
      <p:sp>
        <p:nvSpPr>
          <p:cNvPr id="232" name="Google Shape;232;p8"/>
          <p:cNvSpPr/>
          <p:nvPr/>
        </p:nvSpPr>
        <p:spPr>
          <a:xfrm>
            <a:off x="502920" y="2926080"/>
            <a:ext cx="4069200" cy="7497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8"/>
          <p:cNvSpPr/>
          <p:nvPr/>
        </p:nvSpPr>
        <p:spPr>
          <a:xfrm>
            <a:off x="502920" y="2926080"/>
            <a:ext cx="54900" cy="7497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8"/>
          <p:cNvSpPr/>
          <p:nvPr/>
        </p:nvSpPr>
        <p:spPr>
          <a:xfrm>
            <a:off x="685800" y="2999232"/>
            <a:ext cx="37491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BioLORD captures clinical meaning</a:t>
            </a:r>
            <a:endParaRPr b="0" i="0" sz="1200" u="none" cap="none" strike="noStrike">
              <a:solidFill>
                <a:schemeClr val="dk1"/>
              </a:solidFill>
              <a:latin typeface="Calibri"/>
              <a:ea typeface="Calibri"/>
              <a:cs typeface="Calibri"/>
              <a:sym typeface="Calibri"/>
            </a:endParaRPr>
          </a:p>
        </p:txBody>
      </p:sp>
      <p:sp>
        <p:nvSpPr>
          <p:cNvPr id="235" name="Google Shape;235;p8"/>
          <p:cNvSpPr/>
          <p:nvPr/>
        </p:nvSpPr>
        <p:spPr>
          <a:xfrm>
            <a:off x="685800" y="3255264"/>
            <a:ext cx="37491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BioLORD-2023 is pre-trained on biomedical literature and clinical notes. General-purpose embeddings like OpenAI ada miss the domain specificity needed here.</a:t>
            </a:r>
            <a:endParaRPr b="0" i="0" sz="1050" u="none" cap="none" strike="noStrike">
              <a:solidFill>
                <a:schemeClr val="dk1"/>
              </a:solidFill>
              <a:latin typeface="Calibri"/>
              <a:ea typeface="Calibri"/>
              <a:cs typeface="Calibri"/>
              <a:sym typeface="Calibri"/>
            </a:endParaRPr>
          </a:p>
        </p:txBody>
      </p:sp>
      <p:sp>
        <p:nvSpPr>
          <p:cNvPr id="236" name="Google Shape;236;p8"/>
          <p:cNvSpPr/>
          <p:nvPr/>
        </p:nvSpPr>
        <p:spPr>
          <a:xfrm>
            <a:off x="502920" y="3803904"/>
            <a:ext cx="4069200" cy="749700"/>
          </a:xfrm>
          <a:prstGeom prst="rect">
            <a:avLst/>
          </a:prstGeom>
          <a:solidFill>
            <a:srgbClr val="FFFFFF"/>
          </a:solidFill>
          <a:ln cap="flat" cmpd="sng" w="9525">
            <a:solidFill>
              <a:srgbClr val="D8D8D8"/>
            </a:solidFill>
            <a:prstDash val="solid"/>
            <a:round/>
            <a:headEnd len="sm" w="sm" type="none"/>
            <a:tailEnd len="sm" w="sm" type="none"/>
          </a:ln>
          <a:effectLst>
            <a:outerShdw blurRad="50800" rotWithShape="0" algn="bl" dir="8100000" dist="127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8"/>
          <p:cNvSpPr/>
          <p:nvPr/>
        </p:nvSpPr>
        <p:spPr>
          <a:xfrm>
            <a:off x="502920" y="3803904"/>
            <a:ext cx="54900" cy="74970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8"/>
          <p:cNvSpPr/>
          <p:nvPr/>
        </p:nvSpPr>
        <p:spPr>
          <a:xfrm>
            <a:off x="685800" y="3877056"/>
            <a:ext cx="37491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1200"/>
              <a:buFont typeface="Calibri"/>
              <a:buNone/>
            </a:pPr>
            <a:r>
              <a:rPr b="1" i="0" lang="en-US" sz="1200" u="none" cap="none" strike="noStrike">
                <a:solidFill>
                  <a:srgbClr val="2C2C2C"/>
                </a:solidFill>
                <a:latin typeface="Calibri"/>
                <a:ea typeface="Calibri"/>
                <a:cs typeface="Calibri"/>
                <a:sym typeface="Calibri"/>
              </a:rPr>
              <a:t>Sub-second search over millions of reports</a:t>
            </a:r>
            <a:endParaRPr b="0" i="0" sz="1200" u="none" cap="none" strike="noStrike">
              <a:solidFill>
                <a:schemeClr val="dk1"/>
              </a:solidFill>
              <a:latin typeface="Calibri"/>
              <a:ea typeface="Calibri"/>
              <a:cs typeface="Calibri"/>
              <a:sym typeface="Calibri"/>
            </a:endParaRPr>
          </a:p>
        </p:txBody>
      </p:sp>
      <p:sp>
        <p:nvSpPr>
          <p:cNvPr id="239" name="Google Shape;239;p8"/>
          <p:cNvSpPr/>
          <p:nvPr/>
        </p:nvSpPr>
        <p:spPr>
          <a:xfrm>
            <a:off x="685800" y="4133088"/>
            <a:ext cx="37491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Qdrant's HNSW index makes approximate nearest-neighbor search scalable. A SQL LIKE scan over millions of FAERS text fields is not.</a:t>
            </a:r>
            <a:endParaRPr b="0" i="0" sz="1050" u="none" cap="none" strike="noStrike">
              <a:solidFill>
                <a:schemeClr val="dk1"/>
              </a:solidFill>
              <a:latin typeface="Calibri"/>
              <a:ea typeface="Calibri"/>
              <a:cs typeface="Calibri"/>
              <a:sym typeface="Calibri"/>
            </a:endParaRPr>
          </a:p>
        </p:txBody>
      </p:sp>
      <p:sp>
        <p:nvSpPr>
          <p:cNvPr id="240" name="Google Shape;240;p8"/>
          <p:cNvSpPr/>
          <p:nvPr/>
        </p:nvSpPr>
        <p:spPr>
          <a:xfrm>
            <a:off x="4754880" y="1115568"/>
            <a:ext cx="3931920" cy="3657600"/>
          </a:xfrm>
          <a:prstGeom prst="rect">
            <a:avLst/>
          </a:prstGeom>
          <a:solidFill>
            <a:srgbClr val="1E2428"/>
          </a:solidFill>
          <a:ln cap="flat" cmpd="sng" w="12700">
            <a:solidFill>
              <a:srgbClr val="1E242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8"/>
          <p:cNvSpPr/>
          <p:nvPr/>
        </p:nvSpPr>
        <p:spPr>
          <a:xfrm>
            <a:off x="4892040" y="1261872"/>
            <a:ext cx="3657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Exact Match vs. Vector Search</a:t>
            </a:r>
            <a:endParaRPr b="0" i="0" sz="1200" u="none" cap="none" strike="noStrike">
              <a:solidFill>
                <a:schemeClr val="dk1"/>
              </a:solidFill>
              <a:latin typeface="Calibri"/>
              <a:ea typeface="Calibri"/>
              <a:cs typeface="Calibri"/>
              <a:sym typeface="Calibri"/>
            </a:endParaRPr>
          </a:p>
        </p:txBody>
      </p:sp>
      <p:sp>
        <p:nvSpPr>
          <p:cNvPr id="242" name="Google Shape;242;p8"/>
          <p:cNvSpPr/>
          <p:nvPr/>
        </p:nvSpPr>
        <p:spPr>
          <a:xfrm>
            <a:off x="4846320" y="1627632"/>
            <a:ext cx="3749040" cy="804672"/>
          </a:xfrm>
          <a:prstGeom prst="rect">
            <a:avLst/>
          </a:prstGeom>
          <a:solidFill>
            <a:srgbClr val="252E34"/>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8"/>
          <p:cNvSpPr/>
          <p:nvPr/>
        </p:nvSpPr>
        <p:spPr>
          <a:xfrm>
            <a:off x="4983480" y="1700784"/>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100" u="none" cap="none" strike="noStrike">
                <a:solidFill>
                  <a:srgbClr val="9CA3AF"/>
                </a:solidFill>
                <a:latin typeface="Calibri"/>
                <a:ea typeface="Calibri"/>
                <a:cs typeface="Calibri"/>
                <a:sym typeface="Calibri"/>
              </a:rPr>
              <a:t>Query</a:t>
            </a:r>
            <a:endParaRPr b="0" i="0" sz="1100" u="none" cap="none" strike="noStrike">
              <a:solidFill>
                <a:schemeClr val="dk1"/>
              </a:solidFill>
              <a:latin typeface="Calibri"/>
              <a:ea typeface="Calibri"/>
              <a:cs typeface="Calibri"/>
              <a:sym typeface="Calibri"/>
            </a:endParaRPr>
          </a:p>
        </p:txBody>
      </p:sp>
      <p:sp>
        <p:nvSpPr>
          <p:cNvPr id="244" name="Google Shape;244;p8"/>
          <p:cNvSpPr/>
          <p:nvPr/>
        </p:nvSpPr>
        <p:spPr>
          <a:xfrm>
            <a:off x="4983480" y="1938528"/>
            <a:ext cx="347472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200" u="none" cap="none" strike="noStrike">
                <a:solidFill>
                  <a:srgbClr val="FFFFFF"/>
                </a:solidFill>
                <a:latin typeface="Calibri"/>
                <a:ea typeface="Calibri"/>
                <a:cs typeface="Calibri"/>
                <a:sym typeface="Calibri"/>
              </a:rPr>
              <a:t>65F, </a:t>
            </a:r>
            <a:r>
              <a:rPr lang="en-US" sz="1200">
                <a:solidFill>
                  <a:srgbClr val="FFFFFF"/>
                </a:solidFill>
                <a:latin typeface="Calibri"/>
                <a:ea typeface="Calibri"/>
                <a:cs typeface="Calibri"/>
                <a:sym typeface="Calibri"/>
              </a:rPr>
              <a:t>Ibuprofen</a:t>
            </a:r>
            <a:r>
              <a:rPr b="0" i="0" lang="en-US" sz="1200" u="none" cap="none" strike="noStrike">
                <a:solidFill>
                  <a:srgbClr val="FFFFFF"/>
                </a:solidFill>
                <a:latin typeface="Calibri"/>
                <a:ea typeface="Calibri"/>
                <a:cs typeface="Calibri"/>
                <a:sym typeface="Calibri"/>
              </a:rPr>
              <a:t>, </a:t>
            </a:r>
            <a:r>
              <a:rPr lang="en-US" sz="1200">
                <a:solidFill>
                  <a:srgbClr val="FFFFFF"/>
                </a:solidFill>
                <a:latin typeface="Calibri"/>
                <a:ea typeface="Calibri"/>
                <a:cs typeface="Calibri"/>
                <a:sym typeface="Calibri"/>
              </a:rPr>
              <a:t>body pains</a:t>
            </a:r>
            <a:endParaRPr b="0" i="0" sz="1200" u="none" cap="none" strike="noStrike">
              <a:solidFill>
                <a:schemeClr val="dk1"/>
              </a:solidFill>
              <a:latin typeface="Calibri"/>
              <a:ea typeface="Calibri"/>
              <a:cs typeface="Calibri"/>
              <a:sym typeface="Calibri"/>
            </a:endParaRPr>
          </a:p>
        </p:txBody>
      </p:sp>
      <p:sp>
        <p:nvSpPr>
          <p:cNvPr id="245" name="Google Shape;245;p8"/>
          <p:cNvSpPr/>
          <p:nvPr/>
        </p:nvSpPr>
        <p:spPr>
          <a:xfrm>
            <a:off x="4846320" y="2633472"/>
            <a:ext cx="3749040" cy="804672"/>
          </a:xfrm>
          <a:prstGeom prst="rect">
            <a:avLst/>
          </a:prstGeom>
          <a:solidFill>
            <a:srgbClr val="3A1E1E"/>
          </a:solidFill>
          <a:ln cap="flat" cmpd="sng" w="12700">
            <a:solidFill>
              <a:srgbClr val="8B3A3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8"/>
          <p:cNvSpPr/>
          <p:nvPr/>
        </p:nvSpPr>
        <p:spPr>
          <a:xfrm>
            <a:off x="4983480" y="2706624"/>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8888"/>
              </a:buClr>
              <a:buSzPts val="1000"/>
              <a:buFont typeface="Calibri"/>
              <a:buNone/>
            </a:pPr>
            <a:r>
              <a:rPr b="1" i="0" lang="en-US" sz="1100" u="none" cap="none" strike="noStrike">
                <a:solidFill>
                  <a:srgbClr val="FF8888"/>
                </a:solidFill>
                <a:latin typeface="Calibri"/>
                <a:ea typeface="Calibri"/>
                <a:cs typeface="Calibri"/>
                <a:sym typeface="Calibri"/>
              </a:rPr>
              <a:t>Keyword hit</a:t>
            </a:r>
            <a:endParaRPr b="0" i="0" sz="1100" u="none" cap="none" strike="noStrike">
              <a:solidFill>
                <a:schemeClr val="dk1"/>
              </a:solidFill>
              <a:latin typeface="Calibri"/>
              <a:ea typeface="Calibri"/>
              <a:cs typeface="Calibri"/>
              <a:sym typeface="Calibri"/>
            </a:endParaRPr>
          </a:p>
        </p:txBody>
      </p:sp>
      <p:sp>
        <p:nvSpPr>
          <p:cNvPr id="247" name="Google Shape;247;p8"/>
          <p:cNvSpPr/>
          <p:nvPr/>
        </p:nvSpPr>
        <p:spPr>
          <a:xfrm>
            <a:off x="4983480" y="2944368"/>
            <a:ext cx="347472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200" u="none" cap="none" strike="noStrike">
                <a:solidFill>
                  <a:srgbClr val="FFFFFF"/>
                </a:solidFill>
                <a:latin typeface="Calibri"/>
                <a:ea typeface="Calibri"/>
                <a:cs typeface="Calibri"/>
                <a:sym typeface="Calibri"/>
              </a:rPr>
              <a:t>Reports mentioning </a:t>
            </a:r>
            <a:r>
              <a:rPr lang="en-US" sz="1200">
                <a:solidFill>
                  <a:srgbClr val="FFFFFF"/>
                </a:solidFill>
                <a:latin typeface="Calibri"/>
                <a:ea typeface="Calibri"/>
                <a:cs typeface="Calibri"/>
                <a:sym typeface="Calibri"/>
              </a:rPr>
              <a:t>Ibuprofen</a:t>
            </a:r>
            <a:r>
              <a:rPr b="0" i="0" lang="en-US" sz="1200" u="none" cap="none" strike="noStrike">
                <a:solidFill>
                  <a:srgbClr val="FFFFFF"/>
                </a:solidFill>
                <a:latin typeface="Calibri"/>
                <a:ea typeface="Calibri"/>
                <a:cs typeface="Calibri"/>
                <a:sym typeface="Calibri"/>
              </a:rPr>
              <a:t> AND </a:t>
            </a:r>
            <a:r>
              <a:rPr lang="en-US" sz="1200">
                <a:solidFill>
                  <a:srgbClr val="FFFFFF"/>
                </a:solidFill>
                <a:latin typeface="Calibri"/>
                <a:ea typeface="Calibri"/>
                <a:cs typeface="Calibri"/>
                <a:sym typeface="Calibri"/>
              </a:rPr>
              <a:t>body pair</a:t>
            </a:r>
            <a:endParaRPr b="0" i="0" sz="1200" u="none" cap="none" strike="noStrike">
              <a:solidFill>
                <a:schemeClr val="dk1"/>
              </a:solidFill>
              <a:latin typeface="Calibri"/>
              <a:ea typeface="Calibri"/>
              <a:cs typeface="Calibri"/>
              <a:sym typeface="Calibri"/>
            </a:endParaRPr>
          </a:p>
        </p:txBody>
      </p:sp>
      <p:sp>
        <p:nvSpPr>
          <p:cNvPr id="248" name="Google Shape;248;p8"/>
          <p:cNvSpPr/>
          <p:nvPr/>
        </p:nvSpPr>
        <p:spPr>
          <a:xfrm>
            <a:off x="4846320" y="3639312"/>
            <a:ext cx="3749040" cy="804672"/>
          </a:xfrm>
          <a:prstGeom prst="rect">
            <a:avLst/>
          </a:prstGeom>
          <a:solidFill>
            <a:srgbClr val="1E3A30"/>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8"/>
          <p:cNvSpPr/>
          <p:nvPr/>
        </p:nvSpPr>
        <p:spPr>
          <a:xfrm>
            <a:off x="4983480" y="3712464"/>
            <a:ext cx="34747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7F6E"/>
              </a:buClr>
              <a:buSzPts val="1000"/>
              <a:buFont typeface="Calibri"/>
              <a:buNone/>
            </a:pPr>
            <a:r>
              <a:rPr b="1" i="0" lang="en-US" sz="1100" u="none" cap="none" strike="noStrike">
                <a:solidFill>
                  <a:srgbClr val="1A7F6E"/>
                </a:solidFill>
                <a:latin typeface="Calibri"/>
                <a:ea typeface="Calibri"/>
                <a:cs typeface="Calibri"/>
                <a:sym typeface="Calibri"/>
              </a:rPr>
              <a:t>Vector hit</a:t>
            </a:r>
            <a:endParaRPr b="0" i="0" sz="1100" u="none" cap="none" strike="noStrike">
              <a:solidFill>
                <a:schemeClr val="dk1"/>
              </a:solidFill>
              <a:latin typeface="Calibri"/>
              <a:ea typeface="Calibri"/>
              <a:cs typeface="Calibri"/>
              <a:sym typeface="Calibri"/>
            </a:endParaRPr>
          </a:p>
        </p:txBody>
      </p:sp>
      <p:sp>
        <p:nvSpPr>
          <p:cNvPr id="250" name="Google Shape;250;p8"/>
          <p:cNvSpPr/>
          <p:nvPr/>
        </p:nvSpPr>
        <p:spPr>
          <a:xfrm>
            <a:off x="4983480" y="3950208"/>
            <a:ext cx="347472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200" u="none" cap="none" strike="noStrike">
                <a:solidFill>
                  <a:srgbClr val="FFFFFF"/>
                </a:solidFill>
                <a:latin typeface="Calibri"/>
                <a:ea typeface="Calibri"/>
                <a:cs typeface="Calibri"/>
                <a:sym typeface="Calibri"/>
              </a:rPr>
              <a:t>Reports semantically similar to patient profile </a:t>
            </a:r>
            <a:r>
              <a:rPr lang="en-US" sz="1200">
                <a:solidFill>
                  <a:srgbClr val="FFFFFF"/>
                </a:solidFill>
                <a:latin typeface="Calibri"/>
                <a:ea typeface="Calibri"/>
                <a:cs typeface="Calibri"/>
                <a:sym typeface="Calibri"/>
              </a:rPr>
              <a:t>with mentions of pain relief or cramps</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8F8"/>
        </a:solidFill>
      </p:bgPr>
    </p:bg>
    <p:spTree>
      <p:nvGrpSpPr>
        <p:cNvPr id="255" name="Shape 255"/>
        <p:cNvGrpSpPr/>
        <p:nvPr/>
      </p:nvGrpSpPr>
      <p:grpSpPr>
        <a:xfrm>
          <a:off x="0" y="0"/>
          <a:ext cx="0" cy="0"/>
          <a:chOff x="0" y="0"/>
          <a:chExt cx="0" cy="0"/>
        </a:xfrm>
      </p:grpSpPr>
      <p:sp>
        <p:nvSpPr>
          <p:cNvPr id="256" name="Google Shape;256;p9"/>
          <p:cNvSpPr/>
          <p:nvPr/>
        </p:nvSpPr>
        <p:spPr>
          <a:xfrm>
            <a:off x="502920" y="347472"/>
            <a:ext cx="54864" cy="402336"/>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9"/>
          <p:cNvSpPr/>
          <p:nvPr/>
        </p:nvSpPr>
        <p:spPr>
          <a:xfrm>
            <a:off x="658368" y="301752"/>
            <a:ext cx="8046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C2C2C"/>
              </a:buClr>
              <a:buSzPts val="2200"/>
              <a:buFont typeface="Calibri"/>
              <a:buNone/>
            </a:pPr>
            <a:r>
              <a:rPr b="1" i="0" lang="en-US" sz="2200" u="none" cap="none" strike="noStrike">
                <a:solidFill>
                  <a:srgbClr val="2C2C2C"/>
                </a:solidFill>
                <a:latin typeface="Calibri"/>
                <a:ea typeface="Calibri"/>
                <a:cs typeface="Calibri"/>
                <a:sym typeface="Calibri"/>
              </a:rPr>
              <a:t>Qdrant — What We Built</a:t>
            </a:r>
            <a:endParaRPr b="0" i="0" sz="2200" u="none" cap="none" strike="noStrike">
              <a:solidFill>
                <a:schemeClr val="dk1"/>
              </a:solidFill>
              <a:latin typeface="Calibri"/>
              <a:ea typeface="Calibri"/>
              <a:cs typeface="Calibri"/>
              <a:sym typeface="Calibri"/>
            </a:endParaRPr>
          </a:p>
        </p:txBody>
      </p:sp>
      <p:sp>
        <p:nvSpPr>
          <p:cNvPr id="258" name="Google Shape;258;p9"/>
          <p:cNvSpPr/>
          <p:nvPr/>
        </p:nvSpPr>
        <p:spPr>
          <a:xfrm>
            <a:off x="8503920" y="4828032"/>
            <a:ext cx="502920" cy="2286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9</a:t>
            </a:r>
            <a:endParaRPr b="0" i="0" sz="900" u="none" cap="none" strike="noStrike">
              <a:solidFill>
                <a:schemeClr val="dk1"/>
              </a:solidFill>
              <a:latin typeface="Calibri"/>
              <a:ea typeface="Calibri"/>
              <a:cs typeface="Calibri"/>
              <a:sym typeface="Calibri"/>
            </a:endParaRPr>
          </a:p>
        </p:txBody>
      </p:sp>
      <p:cxnSp>
        <p:nvCxnSpPr>
          <p:cNvPr id="259" name="Google Shape;259;p9"/>
          <p:cNvCxnSpPr/>
          <p:nvPr/>
        </p:nvCxnSpPr>
        <p:spPr>
          <a:xfrm>
            <a:off x="502920" y="960120"/>
            <a:ext cx="8138160" cy="0"/>
          </a:xfrm>
          <a:prstGeom prst="straightConnector1">
            <a:avLst/>
          </a:prstGeom>
          <a:noFill/>
          <a:ln cap="flat" cmpd="sng" w="9525">
            <a:solidFill>
              <a:srgbClr val="D0D0D0"/>
            </a:solidFill>
            <a:prstDash val="solid"/>
            <a:round/>
            <a:headEnd len="sm" w="sm" type="none"/>
            <a:tailEnd len="sm" w="sm" type="none"/>
          </a:ln>
        </p:spPr>
      </p:cxnSp>
      <p:sp>
        <p:nvSpPr>
          <p:cNvPr id="260" name="Google Shape;260;p9"/>
          <p:cNvSpPr/>
          <p:nvPr/>
        </p:nvSpPr>
        <p:spPr>
          <a:xfrm>
            <a:off x="502920" y="1115568"/>
            <a:ext cx="393192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C2C2C"/>
              </a:buClr>
              <a:buSzPts val="1300"/>
              <a:buFont typeface="Calibri"/>
              <a:buNone/>
            </a:pPr>
            <a:r>
              <a:rPr b="1" i="0" lang="en-US" sz="1300" u="none" cap="none" strike="noStrike">
                <a:solidFill>
                  <a:srgbClr val="2C2C2C"/>
                </a:solidFill>
                <a:latin typeface="Calibri"/>
                <a:ea typeface="Calibri"/>
                <a:cs typeface="Calibri"/>
                <a:sym typeface="Calibri"/>
              </a:rPr>
              <a:t>How it works</a:t>
            </a:r>
            <a:endParaRPr b="0" i="0" sz="1300" u="none" cap="none" strike="noStrike">
              <a:solidFill>
                <a:schemeClr val="dk1"/>
              </a:solidFill>
              <a:latin typeface="Calibri"/>
              <a:ea typeface="Calibri"/>
              <a:cs typeface="Calibri"/>
              <a:sym typeface="Calibri"/>
            </a:endParaRPr>
          </a:p>
        </p:txBody>
      </p:sp>
      <p:sp>
        <p:nvSpPr>
          <p:cNvPr id="261" name="Google Shape;261;p9"/>
          <p:cNvSpPr/>
          <p:nvPr/>
        </p:nvSpPr>
        <p:spPr>
          <a:xfrm>
            <a:off x="502920" y="1463040"/>
            <a:ext cx="3931920" cy="2286000"/>
          </a:xfrm>
          <a:prstGeom prst="rect">
            <a:avLst/>
          </a:prstGeom>
          <a:noFill/>
          <a:ln>
            <a:noFill/>
          </a:ln>
        </p:spPr>
        <p:txBody>
          <a:bodyPr anchorCtr="0" anchor="ctr" bIns="45700" lIns="91425" spcFirstLastPara="1" rIns="91425" wrap="square" tIns="45700">
            <a:noAutofit/>
          </a:bodyPr>
          <a:lstStyle/>
          <a:p>
            <a:pPr indent="-342900" lvl="0" marL="342900" marR="0" rtl="0" algn="l">
              <a:spcBef>
                <a:spcPts val="0"/>
              </a:spcBef>
              <a:spcAft>
                <a:spcPts val="0"/>
              </a:spcAft>
              <a:buClr>
                <a:srgbClr val="2C2C2C"/>
              </a:buClr>
              <a:buSzPts val="1200"/>
              <a:buFont typeface="Calibri"/>
              <a:buChar char="•"/>
            </a:pPr>
            <a:r>
              <a:rPr b="0" i="0" lang="en-US" sz="1200" u="none" cap="none" strike="noStrike">
                <a:solidFill>
                  <a:srgbClr val="2C2C2C"/>
                </a:solidFill>
                <a:latin typeface="Calibri"/>
                <a:ea typeface="Calibri"/>
                <a:cs typeface="Calibri"/>
                <a:sym typeface="Calibri"/>
              </a:rPr>
              <a:t>openFDA FAERS reports are embedded using BioLORD-2023, a clinical sentence-transformer (768-dim)</a:t>
            </a:r>
            <a:endParaRPr b="0" i="0" sz="1200" u="none" cap="none" strike="noStrike">
              <a:solidFill>
                <a:schemeClr val="dk1"/>
              </a:solidFill>
              <a:latin typeface="Calibri"/>
              <a:ea typeface="Calibri"/>
              <a:cs typeface="Calibri"/>
              <a:sym typeface="Calibri"/>
            </a:endParaRPr>
          </a:p>
          <a:p>
            <a:pPr indent="-342900" lvl="0" marL="342900" marR="0" rtl="0" algn="l">
              <a:spcBef>
                <a:spcPts val="900"/>
              </a:spcBef>
              <a:spcAft>
                <a:spcPts val="0"/>
              </a:spcAft>
              <a:buClr>
                <a:srgbClr val="2C2C2C"/>
              </a:buClr>
              <a:buSzPts val="1200"/>
              <a:buFont typeface="Calibri"/>
              <a:buChar char="•"/>
            </a:pPr>
            <a:r>
              <a:rPr b="0" i="0" lang="en-US" sz="1200" u="none" cap="none" strike="noStrike">
                <a:solidFill>
                  <a:srgbClr val="2C2C2C"/>
                </a:solidFill>
                <a:latin typeface="Calibri"/>
                <a:ea typeface="Calibri"/>
                <a:cs typeface="Calibri"/>
                <a:sym typeface="Calibri"/>
              </a:rPr>
              <a:t>Each report captures: patient age/sex, drugs, reactions, seriousness, and outcome</a:t>
            </a:r>
            <a:endParaRPr b="0" i="0" sz="1200" u="none" cap="none" strike="noStrike">
              <a:solidFill>
                <a:schemeClr val="dk1"/>
              </a:solidFill>
              <a:latin typeface="Calibri"/>
              <a:ea typeface="Calibri"/>
              <a:cs typeface="Calibri"/>
              <a:sym typeface="Calibri"/>
            </a:endParaRPr>
          </a:p>
          <a:p>
            <a:pPr indent="-342900" lvl="0" marL="342900" marR="0" rtl="0" algn="l">
              <a:spcBef>
                <a:spcPts val="900"/>
              </a:spcBef>
              <a:spcAft>
                <a:spcPts val="0"/>
              </a:spcAft>
              <a:buClr>
                <a:srgbClr val="2C2C2C"/>
              </a:buClr>
              <a:buSzPts val="1200"/>
              <a:buFont typeface="Calibri"/>
              <a:buChar char="•"/>
            </a:pPr>
            <a:r>
              <a:rPr b="0" i="0" lang="en-US" sz="1200" u="none" cap="none" strike="noStrike">
                <a:solidFill>
                  <a:srgbClr val="2C2C2C"/>
                </a:solidFill>
                <a:latin typeface="Calibri"/>
                <a:ea typeface="Calibri"/>
                <a:cs typeface="Calibri"/>
                <a:sym typeface="Calibri"/>
              </a:rPr>
              <a:t>At query time, a patient summary is embedded and the most similar real-world cases are retrieved</a:t>
            </a:r>
            <a:endParaRPr b="0" i="0" sz="1200" u="none" cap="none" strike="noStrike">
              <a:solidFill>
                <a:schemeClr val="dk1"/>
              </a:solidFill>
              <a:latin typeface="Calibri"/>
              <a:ea typeface="Calibri"/>
              <a:cs typeface="Calibri"/>
              <a:sym typeface="Calibri"/>
            </a:endParaRPr>
          </a:p>
          <a:p>
            <a:pPr indent="-342900" lvl="0" marL="342900" marR="0" rtl="0" algn="l">
              <a:spcBef>
                <a:spcPts val="900"/>
              </a:spcBef>
              <a:spcAft>
                <a:spcPts val="0"/>
              </a:spcAft>
              <a:buClr>
                <a:srgbClr val="2C2C2C"/>
              </a:buClr>
              <a:buSzPts val="1200"/>
              <a:buFont typeface="Calibri"/>
              <a:buChar char="•"/>
            </a:pPr>
            <a:r>
              <a:rPr b="0" i="0" lang="en-US" sz="1200" u="none" cap="none" strike="noStrike">
                <a:solidFill>
                  <a:srgbClr val="2C2C2C"/>
                </a:solidFill>
                <a:latin typeface="Calibri"/>
                <a:ea typeface="Calibri"/>
                <a:cs typeface="Calibri"/>
                <a:sym typeface="Calibri"/>
              </a:rPr>
              <a:t>Results are filtered by proposed drug, outcome severity, and patient demographics</a:t>
            </a:r>
            <a:endParaRPr b="0" i="0" sz="1200" u="none" cap="none" strike="noStrike">
              <a:solidFill>
                <a:schemeClr val="dk1"/>
              </a:solidFill>
              <a:latin typeface="Calibri"/>
              <a:ea typeface="Calibri"/>
              <a:cs typeface="Calibri"/>
              <a:sym typeface="Calibri"/>
            </a:endParaRPr>
          </a:p>
        </p:txBody>
      </p:sp>
      <p:sp>
        <p:nvSpPr>
          <p:cNvPr id="262" name="Google Shape;262;p9"/>
          <p:cNvSpPr/>
          <p:nvPr/>
        </p:nvSpPr>
        <p:spPr>
          <a:xfrm>
            <a:off x="502925" y="3794748"/>
            <a:ext cx="3931800" cy="1155300"/>
          </a:xfrm>
          <a:prstGeom prst="rect">
            <a:avLst/>
          </a:prstGeom>
          <a:solidFill>
            <a:srgbClr val="EEEEEE"/>
          </a:solidFill>
          <a:ln cap="flat" cmpd="sng" w="9525">
            <a:solidFill>
              <a:srgbClr val="D0D0D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9"/>
          <p:cNvSpPr/>
          <p:nvPr/>
        </p:nvSpPr>
        <p:spPr>
          <a:xfrm>
            <a:off x="615506" y="3822201"/>
            <a:ext cx="35661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100"/>
              <a:buFont typeface="Calibri"/>
              <a:buNone/>
            </a:pPr>
            <a:r>
              <a:rPr b="1" i="0" lang="en-US" sz="1100" u="none" cap="none" strike="noStrike">
                <a:solidFill>
                  <a:srgbClr val="6B7280"/>
                </a:solidFill>
                <a:latin typeface="Calibri"/>
                <a:ea typeface="Calibri"/>
                <a:cs typeface="Calibri"/>
                <a:sym typeface="Calibri"/>
              </a:rPr>
              <a:t>Key Functions</a:t>
            </a:r>
            <a:endParaRPr b="0" i="0" sz="1100" u="none" cap="none" strike="noStrike">
              <a:solidFill>
                <a:schemeClr val="dk1"/>
              </a:solidFill>
              <a:latin typeface="Calibri"/>
              <a:ea typeface="Calibri"/>
              <a:cs typeface="Calibri"/>
              <a:sym typeface="Calibri"/>
            </a:endParaRPr>
          </a:p>
        </p:txBody>
      </p:sp>
      <p:sp>
        <p:nvSpPr>
          <p:cNvPr id="264" name="Google Shape;264;p9"/>
          <p:cNvSpPr/>
          <p:nvPr/>
        </p:nvSpPr>
        <p:spPr>
          <a:xfrm>
            <a:off x="658368" y="4215384"/>
            <a:ext cx="3566160" cy="484632"/>
          </a:xfrm>
          <a:prstGeom prst="rect">
            <a:avLst/>
          </a:prstGeom>
          <a:noFill/>
          <a:ln>
            <a:noFill/>
          </a:ln>
        </p:spPr>
        <p:txBody>
          <a:bodyPr anchorCtr="0" anchor="ctr" bIns="45700" lIns="91425" spcFirstLastPara="1" rIns="91425" wrap="square" tIns="45700">
            <a:noAutofit/>
          </a:bodyPr>
          <a:lstStyle/>
          <a:p>
            <a:pPr indent="-342900" lvl="0" marL="342900" marR="0" rtl="0" algn="l">
              <a:spcBef>
                <a:spcPts val="0"/>
              </a:spcBef>
              <a:spcAft>
                <a:spcPts val="0"/>
              </a:spcAft>
              <a:buClr>
                <a:srgbClr val="2C2C2C"/>
              </a:buClr>
              <a:buSzPts val="1150"/>
              <a:buFont typeface="Calibri"/>
              <a:buChar char="•"/>
            </a:pPr>
            <a:r>
              <a:rPr b="0" i="0" lang="en-US" sz="1150" u="none" cap="none" strike="noStrike">
                <a:solidFill>
                  <a:srgbClr val="2C2C2C"/>
                </a:solidFill>
                <a:latin typeface="Calibri"/>
                <a:ea typeface="Calibri"/>
                <a:cs typeface="Calibri"/>
                <a:sym typeface="Calibri"/>
              </a:rPr>
              <a:t>find_similar_adverse_events(patient_summary, drug)</a:t>
            </a:r>
            <a:endParaRPr b="0" i="0" sz="1150" u="none" cap="none" strike="noStrike">
              <a:solidFill>
                <a:schemeClr val="dk1"/>
              </a:solidFill>
              <a:latin typeface="Calibri"/>
              <a:ea typeface="Calibri"/>
              <a:cs typeface="Calibri"/>
              <a:sym typeface="Calibri"/>
            </a:endParaRPr>
          </a:p>
          <a:p>
            <a:pPr indent="-342900" lvl="0" marL="342900" marR="0" rtl="0" algn="l">
              <a:spcBef>
                <a:spcPts val="400"/>
              </a:spcBef>
              <a:spcAft>
                <a:spcPts val="0"/>
              </a:spcAft>
              <a:buClr>
                <a:srgbClr val="2C2C2C"/>
              </a:buClr>
              <a:buSzPts val="1150"/>
              <a:buFont typeface="Calibri"/>
              <a:buChar char="•"/>
            </a:pPr>
            <a:r>
              <a:rPr b="0" i="0" lang="en-US" sz="1150" u="none" cap="none" strike="noStrike">
                <a:solidFill>
                  <a:srgbClr val="2C2C2C"/>
                </a:solidFill>
                <a:latin typeface="Calibri"/>
                <a:ea typeface="Calibri"/>
                <a:cs typeface="Calibri"/>
                <a:sym typeface="Calibri"/>
              </a:rPr>
              <a:t>get_drug_faers_summary(drug_name)</a:t>
            </a:r>
            <a:endParaRPr b="0" i="0" sz="1150" u="none" cap="none" strike="noStrike">
              <a:solidFill>
                <a:schemeClr val="dk1"/>
              </a:solidFill>
              <a:latin typeface="Calibri"/>
              <a:ea typeface="Calibri"/>
              <a:cs typeface="Calibri"/>
              <a:sym typeface="Calibri"/>
            </a:endParaRPr>
          </a:p>
          <a:p>
            <a:pPr indent="-342900" lvl="0" marL="342900" marR="0" rtl="0" algn="l">
              <a:spcBef>
                <a:spcPts val="400"/>
              </a:spcBef>
              <a:spcAft>
                <a:spcPts val="0"/>
              </a:spcAft>
              <a:buClr>
                <a:srgbClr val="2C2C2C"/>
              </a:buClr>
              <a:buSzPts val="1150"/>
              <a:buFont typeface="Calibri"/>
              <a:buChar char="•"/>
            </a:pPr>
            <a:r>
              <a:rPr b="0" i="0" lang="en-US" sz="1150" u="none" cap="none" strike="noStrike">
                <a:solidFill>
                  <a:srgbClr val="2C2C2C"/>
                </a:solidFill>
                <a:latin typeface="Calibri"/>
                <a:ea typeface="Calibri"/>
                <a:cs typeface="Calibri"/>
                <a:sym typeface="Calibri"/>
              </a:rPr>
              <a:t>compute_drug_similarity(drug1, drug2)</a:t>
            </a:r>
            <a:endParaRPr b="0" i="0" sz="1150" u="none" cap="none" strike="noStrike">
              <a:solidFill>
                <a:schemeClr val="dk1"/>
              </a:solidFill>
              <a:latin typeface="Calibri"/>
              <a:ea typeface="Calibri"/>
              <a:cs typeface="Calibri"/>
              <a:sym typeface="Calibri"/>
            </a:endParaRPr>
          </a:p>
        </p:txBody>
      </p:sp>
      <p:sp>
        <p:nvSpPr>
          <p:cNvPr id="265" name="Google Shape;265;p9"/>
          <p:cNvSpPr/>
          <p:nvPr/>
        </p:nvSpPr>
        <p:spPr>
          <a:xfrm>
            <a:off x="4754880" y="1115568"/>
            <a:ext cx="3931920" cy="3657600"/>
          </a:xfrm>
          <a:prstGeom prst="rect">
            <a:avLst/>
          </a:prstGeom>
          <a:solidFill>
            <a:srgbClr val="1E2428"/>
          </a:solidFill>
          <a:ln cap="flat" cmpd="sng" w="12700">
            <a:solidFill>
              <a:srgbClr val="1E242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9"/>
          <p:cNvSpPr/>
          <p:nvPr/>
        </p:nvSpPr>
        <p:spPr>
          <a:xfrm>
            <a:off x="4892040" y="1261872"/>
            <a:ext cx="3657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CA3AF"/>
              </a:buClr>
              <a:buSzPts val="1000"/>
              <a:buFont typeface="Calibri"/>
              <a:buNone/>
            </a:pPr>
            <a:r>
              <a:rPr b="1" i="0" lang="en-US" sz="1200" u="none" cap="none" strike="noStrike">
                <a:solidFill>
                  <a:srgbClr val="9CA3AF"/>
                </a:solidFill>
                <a:latin typeface="Calibri"/>
                <a:ea typeface="Calibri"/>
                <a:cs typeface="Calibri"/>
                <a:sym typeface="Calibri"/>
              </a:rPr>
              <a:t>Similarity Search Flow</a:t>
            </a:r>
            <a:endParaRPr b="0" i="0" sz="1200" u="none" cap="none" strike="noStrike">
              <a:solidFill>
                <a:schemeClr val="dk1"/>
              </a:solidFill>
              <a:latin typeface="Calibri"/>
              <a:ea typeface="Calibri"/>
              <a:cs typeface="Calibri"/>
              <a:sym typeface="Calibri"/>
            </a:endParaRPr>
          </a:p>
        </p:txBody>
      </p:sp>
      <p:sp>
        <p:nvSpPr>
          <p:cNvPr id="267" name="Google Shape;267;p9"/>
          <p:cNvSpPr/>
          <p:nvPr/>
        </p:nvSpPr>
        <p:spPr>
          <a:xfrm>
            <a:off x="5166360" y="1664208"/>
            <a:ext cx="3108960" cy="502920"/>
          </a:xfrm>
          <a:prstGeom prst="rect">
            <a:avLst/>
          </a:prstGeom>
          <a:solidFill>
            <a:srgbClr val="2A3540"/>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9"/>
          <p:cNvSpPr/>
          <p:nvPr/>
        </p:nvSpPr>
        <p:spPr>
          <a:xfrm>
            <a:off x="5166360" y="1691640"/>
            <a:ext cx="3108960"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i="0" lang="en-US" sz="1200" u="none" cap="none" strike="noStrike">
                <a:solidFill>
                  <a:srgbClr val="FFFFFF"/>
                </a:solidFill>
                <a:latin typeface="Calibri"/>
                <a:ea typeface="Calibri"/>
                <a:cs typeface="Calibri"/>
                <a:sym typeface="Calibri"/>
              </a:rPr>
              <a:t>Patient Summary</a:t>
            </a:r>
            <a:endParaRPr b="0" i="0" sz="1200" u="none" cap="none" strike="noStrike">
              <a:solidFill>
                <a:schemeClr val="dk1"/>
              </a:solidFill>
              <a:latin typeface="Calibri"/>
              <a:ea typeface="Calibri"/>
              <a:cs typeface="Calibri"/>
              <a:sym typeface="Calibri"/>
            </a:endParaRPr>
          </a:p>
        </p:txBody>
      </p:sp>
      <p:sp>
        <p:nvSpPr>
          <p:cNvPr id="269" name="Google Shape;269;p9"/>
          <p:cNvSpPr/>
          <p:nvPr/>
        </p:nvSpPr>
        <p:spPr>
          <a:xfrm>
            <a:off x="5166360" y="1920240"/>
            <a:ext cx="3108960" cy="1828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9CA3AF"/>
              </a:buClr>
              <a:buSzPts val="900"/>
              <a:buFont typeface="Calibri"/>
              <a:buNone/>
            </a:pPr>
            <a:r>
              <a:rPr b="0" i="0" lang="en-US" sz="1200" u="none" cap="none" strike="noStrike">
                <a:solidFill>
                  <a:srgbClr val="9CA3AF"/>
                </a:solidFill>
                <a:latin typeface="Calibri"/>
                <a:ea typeface="Calibri"/>
                <a:cs typeface="Calibri"/>
                <a:sym typeface="Calibri"/>
              </a:rPr>
              <a:t>age, sex, active meds</a:t>
            </a:r>
            <a:endParaRPr b="0" i="0" sz="1200" u="none" cap="none" strike="noStrike">
              <a:solidFill>
                <a:schemeClr val="dk1"/>
              </a:solidFill>
              <a:latin typeface="Calibri"/>
              <a:ea typeface="Calibri"/>
              <a:cs typeface="Calibri"/>
              <a:sym typeface="Calibri"/>
            </a:endParaRPr>
          </a:p>
        </p:txBody>
      </p:sp>
      <p:cxnSp>
        <p:nvCxnSpPr>
          <p:cNvPr id="270" name="Google Shape;270;p9"/>
          <p:cNvCxnSpPr/>
          <p:nvPr/>
        </p:nvCxnSpPr>
        <p:spPr>
          <a:xfrm>
            <a:off x="6720840" y="2167128"/>
            <a:ext cx="0" cy="228600"/>
          </a:xfrm>
          <a:prstGeom prst="straightConnector1">
            <a:avLst/>
          </a:prstGeom>
          <a:noFill/>
          <a:ln cap="flat" cmpd="sng" w="12700">
            <a:solidFill>
              <a:srgbClr val="4A6572"/>
            </a:solidFill>
            <a:prstDash val="solid"/>
            <a:round/>
            <a:headEnd len="sm" w="sm" type="none"/>
            <a:tailEnd len="sm" w="sm" type="none"/>
          </a:ln>
        </p:spPr>
      </p:cxnSp>
      <p:sp>
        <p:nvSpPr>
          <p:cNvPr id="271" name="Google Shape;271;p9"/>
          <p:cNvSpPr/>
          <p:nvPr/>
        </p:nvSpPr>
        <p:spPr>
          <a:xfrm>
            <a:off x="6540375" y="2231125"/>
            <a:ext cx="348300" cy="274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6572"/>
              </a:buClr>
              <a:buSzPts val="900"/>
              <a:buFont typeface="Calibri"/>
              <a:buNone/>
            </a:pPr>
            <a:r>
              <a:rPr b="0" i="0" lang="en-US" sz="900" u="none" cap="none" strike="noStrike">
                <a:solidFill>
                  <a:srgbClr val="4A6572"/>
                </a:solidFill>
                <a:latin typeface="Calibri"/>
                <a:ea typeface="Calibri"/>
                <a:cs typeface="Calibri"/>
                <a:sym typeface="Calibri"/>
              </a:rPr>
              <a:t>▼</a:t>
            </a:r>
            <a:endParaRPr b="0" i="0" sz="900" u="none" cap="none" strike="noStrike">
              <a:solidFill>
                <a:schemeClr val="dk1"/>
              </a:solidFill>
              <a:latin typeface="Calibri"/>
              <a:ea typeface="Calibri"/>
              <a:cs typeface="Calibri"/>
              <a:sym typeface="Calibri"/>
            </a:endParaRPr>
          </a:p>
        </p:txBody>
      </p:sp>
      <p:sp>
        <p:nvSpPr>
          <p:cNvPr id="272" name="Google Shape;272;p9"/>
          <p:cNvSpPr/>
          <p:nvPr/>
        </p:nvSpPr>
        <p:spPr>
          <a:xfrm>
            <a:off x="5166360" y="2395728"/>
            <a:ext cx="3108960" cy="502920"/>
          </a:xfrm>
          <a:prstGeom prst="rect">
            <a:avLst/>
          </a:prstGeom>
          <a:solidFill>
            <a:srgbClr val="1A7F6E"/>
          </a:solidFill>
          <a:ln cap="flat" cmpd="sng" w="12700">
            <a:solidFill>
              <a:srgbClr val="1A7F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9"/>
          <p:cNvSpPr/>
          <p:nvPr/>
        </p:nvSpPr>
        <p:spPr>
          <a:xfrm>
            <a:off x="5166360" y="2423160"/>
            <a:ext cx="3108960"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i="0" lang="en-US" sz="1200" u="none" cap="none" strike="noStrike">
                <a:solidFill>
                  <a:srgbClr val="FFFFFF"/>
                </a:solidFill>
                <a:latin typeface="Calibri"/>
                <a:ea typeface="Calibri"/>
                <a:cs typeface="Calibri"/>
                <a:sym typeface="Calibri"/>
              </a:rPr>
              <a:t>BioLORD-2023</a:t>
            </a:r>
            <a:endParaRPr b="0" i="0" sz="1200" u="none" cap="none" strike="noStrike">
              <a:solidFill>
                <a:schemeClr val="dk1"/>
              </a:solidFill>
              <a:latin typeface="Calibri"/>
              <a:ea typeface="Calibri"/>
              <a:cs typeface="Calibri"/>
              <a:sym typeface="Calibri"/>
            </a:endParaRPr>
          </a:p>
        </p:txBody>
      </p:sp>
      <p:sp>
        <p:nvSpPr>
          <p:cNvPr id="274" name="Google Shape;274;p9"/>
          <p:cNvSpPr/>
          <p:nvPr/>
        </p:nvSpPr>
        <p:spPr>
          <a:xfrm>
            <a:off x="5166360" y="2651760"/>
            <a:ext cx="3108960" cy="1828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D0F5EE"/>
              </a:buClr>
              <a:buSzPts val="900"/>
              <a:buFont typeface="Calibri"/>
              <a:buNone/>
            </a:pPr>
            <a:r>
              <a:rPr b="0" i="0" lang="en-US" sz="1200" u="none" cap="none" strike="noStrike">
                <a:solidFill>
                  <a:srgbClr val="D0F5EE"/>
                </a:solidFill>
                <a:latin typeface="Calibri"/>
                <a:ea typeface="Calibri"/>
                <a:cs typeface="Calibri"/>
                <a:sym typeface="Calibri"/>
              </a:rPr>
              <a:t>768-dim embedding</a:t>
            </a:r>
            <a:endParaRPr b="0" i="0" sz="1200" u="none" cap="none" strike="noStrike">
              <a:solidFill>
                <a:schemeClr val="dk1"/>
              </a:solidFill>
              <a:latin typeface="Calibri"/>
              <a:ea typeface="Calibri"/>
              <a:cs typeface="Calibri"/>
              <a:sym typeface="Calibri"/>
            </a:endParaRPr>
          </a:p>
        </p:txBody>
      </p:sp>
      <p:cxnSp>
        <p:nvCxnSpPr>
          <p:cNvPr id="275" name="Google Shape;275;p9"/>
          <p:cNvCxnSpPr/>
          <p:nvPr/>
        </p:nvCxnSpPr>
        <p:spPr>
          <a:xfrm>
            <a:off x="6720840" y="2898648"/>
            <a:ext cx="0" cy="228600"/>
          </a:xfrm>
          <a:prstGeom prst="straightConnector1">
            <a:avLst/>
          </a:prstGeom>
          <a:noFill/>
          <a:ln cap="flat" cmpd="sng" w="12700">
            <a:solidFill>
              <a:srgbClr val="4A6572"/>
            </a:solidFill>
            <a:prstDash val="solid"/>
            <a:round/>
            <a:headEnd len="sm" w="sm" type="none"/>
            <a:tailEnd len="sm" w="sm" type="none"/>
          </a:ln>
        </p:spPr>
      </p:cxnSp>
      <p:sp>
        <p:nvSpPr>
          <p:cNvPr id="276" name="Google Shape;276;p9"/>
          <p:cNvSpPr/>
          <p:nvPr/>
        </p:nvSpPr>
        <p:spPr>
          <a:xfrm>
            <a:off x="6482275" y="2962875"/>
            <a:ext cx="464700" cy="274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6572"/>
              </a:buClr>
              <a:buSzPts val="900"/>
              <a:buFont typeface="Calibri"/>
              <a:buNone/>
            </a:pPr>
            <a:r>
              <a:rPr b="0" i="0" lang="en-US" sz="900" u="none" cap="none" strike="noStrike">
                <a:solidFill>
                  <a:srgbClr val="4A6572"/>
                </a:solidFill>
                <a:latin typeface="Calibri"/>
                <a:ea typeface="Calibri"/>
                <a:cs typeface="Calibri"/>
                <a:sym typeface="Calibri"/>
              </a:rPr>
              <a:t>▼</a:t>
            </a:r>
            <a:endParaRPr b="0" i="0" sz="900" u="none" cap="none" strike="noStrike">
              <a:solidFill>
                <a:schemeClr val="dk1"/>
              </a:solidFill>
              <a:latin typeface="Calibri"/>
              <a:ea typeface="Calibri"/>
              <a:cs typeface="Calibri"/>
              <a:sym typeface="Calibri"/>
            </a:endParaRPr>
          </a:p>
        </p:txBody>
      </p:sp>
      <p:sp>
        <p:nvSpPr>
          <p:cNvPr id="277" name="Google Shape;277;p9"/>
          <p:cNvSpPr/>
          <p:nvPr/>
        </p:nvSpPr>
        <p:spPr>
          <a:xfrm>
            <a:off x="5166360" y="3127248"/>
            <a:ext cx="3108960" cy="502920"/>
          </a:xfrm>
          <a:prstGeom prst="rect">
            <a:avLst/>
          </a:prstGeom>
          <a:solidFill>
            <a:srgbClr val="2A3540"/>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9"/>
          <p:cNvSpPr/>
          <p:nvPr/>
        </p:nvSpPr>
        <p:spPr>
          <a:xfrm>
            <a:off x="5166360" y="3154680"/>
            <a:ext cx="3108960"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i="0" lang="en-US" sz="1200" u="none" cap="none" strike="noStrike">
                <a:solidFill>
                  <a:srgbClr val="FFFFFF"/>
                </a:solidFill>
                <a:latin typeface="Calibri"/>
                <a:ea typeface="Calibri"/>
                <a:cs typeface="Calibri"/>
                <a:sym typeface="Calibri"/>
              </a:rPr>
              <a:t>Qdrant Vector DB</a:t>
            </a:r>
            <a:endParaRPr b="0" i="0" sz="1200" u="none" cap="none" strike="noStrike">
              <a:solidFill>
                <a:schemeClr val="dk1"/>
              </a:solidFill>
              <a:latin typeface="Calibri"/>
              <a:ea typeface="Calibri"/>
              <a:cs typeface="Calibri"/>
              <a:sym typeface="Calibri"/>
            </a:endParaRPr>
          </a:p>
        </p:txBody>
      </p:sp>
      <p:sp>
        <p:nvSpPr>
          <p:cNvPr id="279" name="Google Shape;279;p9"/>
          <p:cNvSpPr/>
          <p:nvPr/>
        </p:nvSpPr>
        <p:spPr>
          <a:xfrm>
            <a:off x="5166360" y="3383280"/>
            <a:ext cx="3108960" cy="1828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9CA3AF"/>
              </a:buClr>
              <a:buSzPts val="900"/>
              <a:buFont typeface="Calibri"/>
              <a:buNone/>
            </a:pPr>
            <a:r>
              <a:rPr b="0" i="0" lang="en-US" sz="1200" u="none" cap="none" strike="noStrike">
                <a:solidFill>
                  <a:srgbClr val="9CA3AF"/>
                </a:solidFill>
                <a:latin typeface="Calibri"/>
                <a:ea typeface="Calibri"/>
                <a:cs typeface="Calibri"/>
                <a:sym typeface="Calibri"/>
              </a:rPr>
              <a:t>adverse_events collection</a:t>
            </a:r>
            <a:endParaRPr b="0" i="0" sz="1200" u="none" cap="none" strike="noStrike">
              <a:solidFill>
                <a:schemeClr val="dk1"/>
              </a:solidFill>
              <a:latin typeface="Calibri"/>
              <a:ea typeface="Calibri"/>
              <a:cs typeface="Calibri"/>
              <a:sym typeface="Calibri"/>
            </a:endParaRPr>
          </a:p>
        </p:txBody>
      </p:sp>
      <p:cxnSp>
        <p:nvCxnSpPr>
          <p:cNvPr id="280" name="Google Shape;280;p9"/>
          <p:cNvCxnSpPr/>
          <p:nvPr/>
        </p:nvCxnSpPr>
        <p:spPr>
          <a:xfrm>
            <a:off x="6720840" y="3630168"/>
            <a:ext cx="0" cy="228600"/>
          </a:xfrm>
          <a:prstGeom prst="straightConnector1">
            <a:avLst/>
          </a:prstGeom>
          <a:noFill/>
          <a:ln cap="flat" cmpd="sng" w="12700">
            <a:solidFill>
              <a:srgbClr val="4A6572"/>
            </a:solidFill>
            <a:prstDash val="solid"/>
            <a:round/>
            <a:headEnd len="sm" w="sm" type="none"/>
            <a:tailEnd len="sm" w="sm" type="none"/>
          </a:ln>
        </p:spPr>
      </p:cxnSp>
      <p:sp>
        <p:nvSpPr>
          <p:cNvPr id="281" name="Google Shape;281;p9"/>
          <p:cNvSpPr/>
          <p:nvPr/>
        </p:nvSpPr>
        <p:spPr>
          <a:xfrm>
            <a:off x="6482175" y="3712600"/>
            <a:ext cx="464700" cy="2559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6572"/>
              </a:buClr>
              <a:buSzPts val="900"/>
              <a:buFont typeface="Calibri"/>
              <a:buNone/>
            </a:pPr>
            <a:r>
              <a:rPr b="0" i="0" lang="en-US" sz="900" u="none" cap="none" strike="noStrike">
                <a:solidFill>
                  <a:srgbClr val="4A6572"/>
                </a:solidFill>
                <a:latin typeface="Calibri"/>
                <a:ea typeface="Calibri"/>
                <a:cs typeface="Calibri"/>
                <a:sym typeface="Calibri"/>
              </a:rPr>
              <a:t>▼</a:t>
            </a:r>
            <a:endParaRPr b="0" i="0" sz="900" u="none" cap="none" strike="noStrike">
              <a:solidFill>
                <a:schemeClr val="dk1"/>
              </a:solidFill>
              <a:latin typeface="Calibri"/>
              <a:ea typeface="Calibri"/>
              <a:cs typeface="Calibri"/>
              <a:sym typeface="Calibri"/>
            </a:endParaRPr>
          </a:p>
        </p:txBody>
      </p:sp>
      <p:sp>
        <p:nvSpPr>
          <p:cNvPr id="282" name="Google Shape;282;p9"/>
          <p:cNvSpPr/>
          <p:nvPr/>
        </p:nvSpPr>
        <p:spPr>
          <a:xfrm>
            <a:off x="5166360" y="3858768"/>
            <a:ext cx="3108960" cy="502920"/>
          </a:xfrm>
          <a:prstGeom prst="rect">
            <a:avLst/>
          </a:prstGeom>
          <a:solidFill>
            <a:srgbClr val="2A3540"/>
          </a:solidFill>
          <a:ln cap="flat" cmpd="sng" w="12700">
            <a:solidFill>
              <a:srgbClr val="3E4F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9"/>
          <p:cNvSpPr/>
          <p:nvPr/>
        </p:nvSpPr>
        <p:spPr>
          <a:xfrm>
            <a:off x="5166360" y="3886200"/>
            <a:ext cx="3108960"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i="0" lang="en-US" sz="1200" u="none" cap="none" strike="noStrike">
                <a:solidFill>
                  <a:srgbClr val="FFFFFF"/>
                </a:solidFill>
                <a:latin typeface="Calibri"/>
                <a:ea typeface="Calibri"/>
                <a:cs typeface="Calibri"/>
                <a:sym typeface="Calibri"/>
              </a:rPr>
              <a:t>Top-K FAERS Cases</a:t>
            </a:r>
            <a:endParaRPr b="0" i="0" sz="1200" u="none" cap="none" strike="noStrike">
              <a:solidFill>
                <a:schemeClr val="dk1"/>
              </a:solidFill>
              <a:latin typeface="Calibri"/>
              <a:ea typeface="Calibri"/>
              <a:cs typeface="Calibri"/>
              <a:sym typeface="Calibri"/>
            </a:endParaRPr>
          </a:p>
        </p:txBody>
      </p:sp>
      <p:sp>
        <p:nvSpPr>
          <p:cNvPr id="284" name="Google Shape;284;p9"/>
          <p:cNvSpPr/>
          <p:nvPr/>
        </p:nvSpPr>
        <p:spPr>
          <a:xfrm>
            <a:off x="5166360" y="4114800"/>
            <a:ext cx="3108960" cy="1828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9CA3AF"/>
              </a:buClr>
              <a:buSzPts val="900"/>
              <a:buFont typeface="Calibri"/>
              <a:buNone/>
            </a:pPr>
            <a:r>
              <a:rPr b="0" i="0" lang="en-US" sz="1200" u="none" cap="none" strike="noStrike">
                <a:solidFill>
                  <a:srgbClr val="9CA3AF"/>
                </a:solidFill>
                <a:latin typeface="Calibri"/>
                <a:ea typeface="Calibri"/>
                <a:cs typeface="Calibri"/>
                <a:sym typeface="Calibri"/>
              </a:rPr>
              <a:t>similar real-world reports</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2026-03-17T03:02:58Z</dcterms:created>
  <dc:creator>PptxGenJS</dc:creator>
</cp:coreProperties>
</file>